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705" r:id="rId2"/>
    <p:sldMasterId id="2147483723" r:id="rId3"/>
  </p:sldMasterIdLst>
  <p:notesMasterIdLst>
    <p:notesMasterId r:id="rId25"/>
  </p:notesMasterIdLst>
  <p:handoutMasterIdLst>
    <p:handoutMasterId r:id="rId26"/>
  </p:handoutMasterIdLst>
  <p:sldIdLst>
    <p:sldId id="256" r:id="rId4"/>
    <p:sldId id="298" r:id="rId5"/>
    <p:sldId id="299" r:id="rId6"/>
    <p:sldId id="357" r:id="rId7"/>
    <p:sldId id="358" r:id="rId8"/>
    <p:sldId id="404" r:id="rId9"/>
    <p:sldId id="394" r:id="rId10"/>
    <p:sldId id="364" r:id="rId11"/>
    <p:sldId id="349" r:id="rId12"/>
    <p:sldId id="395" r:id="rId13"/>
    <p:sldId id="396" r:id="rId14"/>
    <p:sldId id="397" r:id="rId15"/>
    <p:sldId id="398" r:id="rId16"/>
    <p:sldId id="399" r:id="rId17"/>
    <p:sldId id="400" r:id="rId18"/>
    <p:sldId id="401" r:id="rId19"/>
    <p:sldId id="402" r:id="rId20"/>
    <p:sldId id="403" r:id="rId21"/>
    <p:sldId id="406" r:id="rId22"/>
    <p:sldId id="405" r:id="rId23"/>
    <p:sldId id="289"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373" autoAdjust="0"/>
    <p:restoredTop sz="94660"/>
  </p:normalViewPr>
  <p:slideViewPr>
    <p:cSldViewPr snapToGrid="0">
      <p:cViewPr>
        <p:scale>
          <a:sx n="50" d="100"/>
          <a:sy n="50" d="100"/>
        </p:scale>
        <p:origin x="-1565" y="-82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smtClean="0"/>
              <a:t>TỰ ĐỘNG HÓA HTL                                                                                           TUẦN 10</a:t>
            </a: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0E847B9-09DE-4A74-9FE9-000346F9FA9A}" type="datetimeFigureOut">
              <a:rPr lang="en-US" smtClean="0"/>
              <a:pPr/>
              <a:t>20-Aug-20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TỰ ĐỘNG HÓA HTL                                                                                           TUẦN 10</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B735CDA-E937-4AFB-912F-C511BBC3E8B9}" type="slidenum">
              <a:rPr lang="en-US" smtClean="0"/>
              <a:pPr/>
              <a:t>‹#›</a:t>
            </a:fld>
            <a:endParaRPr lang="en-US"/>
          </a:p>
        </p:txBody>
      </p:sp>
    </p:spTree>
    <p:extLst>
      <p:ext uri="{BB962C8B-B14F-4D97-AF65-F5344CB8AC3E}">
        <p14:creationId xmlns:p14="http://schemas.microsoft.com/office/powerpoint/2010/main" val="2010364787"/>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smtClean="0"/>
              <a:t>TỰ ĐỘNG HÓA HTL                                                                                           TUẦN 10</a:t>
            </a: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AA3DE6-9613-417C-A006-4306461D6DB2}" type="datetimeFigureOut">
              <a:rPr lang="en-US" smtClean="0"/>
              <a:pPr/>
              <a:t>20-Aug-20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TỰ ĐỘNG HÓA HTL                                                                                           TUẦN 10</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D5E94C-136F-4131-926A-7CD2791F54D7}" type="slidenum">
              <a:rPr lang="en-US" smtClean="0"/>
              <a:pPr/>
              <a:t>‹#›</a:t>
            </a:fld>
            <a:endParaRPr lang="en-US"/>
          </a:p>
        </p:txBody>
      </p:sp>
    </p:spTree>
    <p:extLst>
      <p:ext uri="{BB962C8B-B14F-4D97-AF65-F5344CB8AC3E}">
        <p14:creationId xmlns:p14="http://schemas.microsoft.com/office/powerpoint/2010/main" val="3114211204"/>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5574449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2</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7547399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3</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20572671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4</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40344131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5</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7440714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6</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8500563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7</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3229691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8</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8291703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9</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41936074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10</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2358784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11</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2018231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12</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21233861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13</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27581536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14</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5514502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15</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5216555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16</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5658419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17</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5809985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18</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533746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19</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6435350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20</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4727090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2E054079-5A83-43EA-8CDC-9E8C3AE68982}" type="datetime1">
              <a:rPr lang="en-US" smtClean="0"/>
              <a:pPr/>
              <a:t>20-Aug-20</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0F02A9-0D6D-4F1A-A6E1-C7F19E03AD5F}"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536B35-0B17-4AC9-8F45-8AB2F2B11841}"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A4F790F-C19B-4FB8-BA94-1247B770CE32}" type="datetime1">
              <a:rPr lang="en-US" smtClean="0"/>
              <a:pPr/>
              <a:t>20-Aug-20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98595AB-E6CF-4896-B21C-673FD594AAC1}" type="datetime1">
              <a:rPr lang="en-US" smtClean="0"/>
              <a:pPr/>
              <a:t>20-Aug-20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5CC9DC8-8E09-4493-93AC-D8D6FB907909}" type="datetime1">
              <a:rPr lang="en-US" smtClean="0"/>
              <a:pPr/>
              <a:t>20-Aug-20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33BA80-0D9C-4664-B793-CAE5117B2F46}" type="datetime1">
              <a:rPr lang="en-US" smtClean="0"/>
              <a:pPr/>
              <a:t>20-Aug-20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FF982B-5919-412E-AC96-63E3CC9971F5}" type="datetime1">
              <a:rPr lang="en-US" smtClean="0"/>
              <a:pPr/>
              <a:t>20-Aug-20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C4310-5D89-43FB-9BF0-67EFC7C0EA77}" type="datetime1">
              <a:rPr lang="en-US" smtClean="0"/>
              <a:pPr/>
              <a:t>20-Aug-20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4A109EB-CAA5-4905-A865-630BBE1D963B}" type="datetime1">
              <a:rPr lang="en-US" smtClean="0"/>
              <a:pPr/>
              <a:t>20-Aug-20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649F2B-FB19-44EF-BE26-8F752B446382}" type="datetime1">
              <a:rPr lang="en-US" smtClean="0"/>
              <a:pPr/>
              <a:t>20-Aug-20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995AE2-E5AA-4FDE-9F0C-FE1FD93FA2B1}" type="datetime1">
              <a:rPr lang="en-US" smtClean="0"/>
              <a:pPr/>
              <a:t>20-Aug-20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E25D15-53A2-49D0-B2F3-3252BE25D568}" type="datetime1">
              <a:rPr lang="en-US" smtClean="0"/>
              <a:pPr/>
              <a:t>20-Aug-20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71B3B25B-BD8B-431A-B343-DBE56D58FB8B}" type="datetime1">
              <a:rPr lang="en-US" smtClean="0"/>
              <a:pPr/>
              <a:t>20-Aug-20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5AD4D102-86FA-45B4-8126-D567F333E8B9}" type="datetime1">
              <a:rPr lang="en-US" smtClean="0"/>
              <a:pPr/>
              <a:t>20-Aug-20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0B17993-CE89-4FA2-A735-7EE0C54FE239}"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0BFA5D9-F851-4180-A931-0B2C67548F69}"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E12E5B-AFEB-454D-95C5-ABDBECA439C7}"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556936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A176C1C-6DDB-4C2B-AEB7-38C4389A9A7A}"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204842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4A7C737-497D-4502-BD04-797D2ABFD87E}"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626932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CEAC601-B0FA-40EF-A961-80DC42E273AB}" type="datetime1">
              <a:rPr lang="en-US" smtClean="0"/>
              <a:pPr/>
              <a:t>20-Aug-20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151177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845EF8D-D90B-4DCD-B704-6C69AE37555C}" type="datetime1">
              <a:rPr lang="en-US" smtClean="0"/>
              <a:pPr/>
              <a:t>20-Aug-20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395799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09DBE1E-49AC-41B3-B2E5-80783BB0F66C}" type="datetime1">
              <a:rPr lang="en-US" smtClean="0"/>
              <a:pPr/>
              <a:t>20-Aug-20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7382230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ABBF04-9769-44E9-9BDC-DF9AF1337E8D}" type="datetime1">
              <a:rPr lang="en-US" smtClean="0"/>
              <a:pPr/>
              <a:t>20-Aug-20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134979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B574A2-7E2D-470A-832E-75065E4CBC05}" type="datetime1">
              <a:rPr lang="en-US" smtClean="0"/>
              <a:pPr/>
              <a:t>20-Aug-20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4916391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EC0EA376-C3D8-4A6A-8758-A45533F21194}" type="datetime1">
              <a:rPr lang="en-US" smtClean="0"/>
              <a:pPr/>
              <a:t>20-Aug-20</a:t>
            </a:fld>
            <a:endParaRPr lang="en-US" dirty="0"/>
          </a:p>
        </p:txBody>
      </p:sp>
      <p:sp>
        <p:nvSpPr>
          <p:cNvPr id="6" name="Footer Placeholder 5"/>
          <p:cNvSpPr>
            <a:spLocks noGrp="1"/>
          </p:cNvSpPr>
          <p:nvPr>
            <p:ph type="ftr" sz="quarter" idx="11"/>
          </p:nvPr>
        </p:nvSpPr>
        <p:spPr>
          <a:xfrm>
            <a:off x="1141412" y="5883275"/>
            <a:ext cx="5105400" cy="365125"/>
          </a:xfrm>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a:xfrm>
            <a:off x="10742612" y="5883275"/>
            <a:ext cx="3225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282023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78819C-A79D-4BB8-8842-DECB05836520}" type="datetime1">
              <a:rPr lang="en-US" smtClean="0"/>
              <a:pPr/>
              <a:t>20-Aug-20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715451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DA4F85E-E0A8-4B04-B71B-93F521C525F2}"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522539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Click to edit Master text styles</a:t>
            </a:r>
          </a:p>
        </p:txBody>
      </p:sp>
      <p:sp>
        <p:nvSpPr>
          <p:cNvPr id="4" name="Date Placeholder 3"/>
          <p:cNvSpPr>
            <a:spLocks noGrp="1"/>
          </p:cNvSpPr>
          <p:nvPr>
            <p:ph type="dt" sz="half" idx="10"/>
          </p:nvPr>
        </p:nvSpPr>
        <p:spPr/>
        <p:txBody>
          <a:bodyPr/>
          <a:lstStyle/>
          <a:p>
            <a:fld id="{CDC596C1-4445-46DE-BD70-B2D62CDCB44B}"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773133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Click to edit Master text styles</a:t>
            </a:r>
          </a:p>
        </p:txBody>
      </p:sp>
      <p:sp>
        <p:nvSpPr>
          <p:cNvPr id="4" name="Date Placeholder 3"/>
          <p:cNvSpPr>
            <a:spLocks noGrp="1"/>
          </p:cNvSpPr>
          <p:nvPr>
            <p:ph type="dt" sz="half" idx="10"/>
          </p:nvPr>
        </p:nvSpPr>
        <p:spPr/>
        <p:txBody>
          <a:bodyPr/>
          <a:lstStyle/>
          <a:p>
            <a:fld id="{512DCBF8-63C6-4521-B39E-F75DB90C0D5E}"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5152368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9B92B33-9C5B-46DA-8671-371210EBD1BE}"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75328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E6547B-3EC7-4DB7-BE8C-DDCCFC41DBD3}"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7140353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68BF21D-7091-4525-8B64-9A5B0984C2CB}"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0900584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1CEDE8-3922-43EF-9A06-CCD6FBDB342B}"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5239145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E054079-5A83-43EA-8CDC-9E8C3AE68982}"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4855700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0F02A9-0D6D-4F1A-A6E1-C7F19E03AD5F}"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3660586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536B35-0B17-4AC9-8F45-8AB2F2B11841}"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28250277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A4F790F-C19B-4FB8-BA94-1247B770CE32}" type="datetime1">
              <a:rPr lang="en-US" smtClean="0"/>
              <a:pPr/>
              <a:t>20-Aug-20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7953538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98595AB-E6CF-4896-B21C-673FD594AAC1}" type="datetime1">
              <a:rPr lang="en-US" smtClean="0"/>
              <a:pPr/>
              <a:t>20-Aug-20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3605588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5CC9DC8-8E09-4493-93AC-D8D6FB907909}" type="datetime1">
              <a:rPr lang="en-US" smtClean="0"/>
              <a:pPr/>
              <a:t>20-Aug-20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7314710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33BA80-0D9C-4664-B793-CAE5117B2F46}" type="datetime1">
              <a:rPr lang="en-US" smtClean="0"/>
              <a:pPr/>
              <a:t>20-Aug-20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08543699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FF982B-5919-412E-AC96-63E3CC9971F5}" type="datetime1">
              <a:rPr lang="en-US" smtClean="0"/>
              <a:pPr/>
              <a:t>20-Aug-20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4182385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C4310-5D89-43FB-9BF0-67EFC7C0EA77}" type="datetime1">
              <a:rPr lang="en-US" smtClean="0"/>
              <a:pPr/>
              <a:t>20-Aug-20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7908841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649F2B-FB19-44EF-BE26-8F752B446382}"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3694649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995AE2-E5AA-4FDE-9F0C-FE1FD93FA2B1}"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2154244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8E25D15-53A2-49D0-B2F3-3252BE25D568}"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0850607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832A293-E585-4EF2-B166-D3B0E15CA0B4}"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250057974"/>
      </p:ext>
    </p:extLst>
  </p:cSld>
  <p:clrMapOvr>
    <a:masterClrMapping/>
  </p:clrMapOvr>
  <p:hf hdr="0" dt="0"/>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832A293-E585-4EF2-B166-D3B0E15CA0B4}"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10956077"/>
      </p:ext>
    </p:extLst>
  </p:cSld>
  <p:clrMapOvr>
    <a:masterClrMapping/>
  </p:clrMapOvr>
  <p:hf hdr="0" dt="0"/>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0B17993-CE89-4FA2-A735-7EE0C54FE239}"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1771405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0BFA5D9-F851-4180-A931-0B2C67548F69}" type="datetime1">
              <a:rPr lang="en-US" smtClean="0"/>
              <a:pPr/>
              <a:t>20-Aug-20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764952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theme" Target="../theme/theme3.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832A293-E585-4EF2-B166-D3B0E15CA0B4}" type="datetime1">
              <a:rPr lang="en-US" smtClean="0"/>
              <a:pPr/>
              <a:t>20-Aug-20</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hd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4C669B30-40B8-46B2-8972-35C652362BED}" type="datetime1">
              <a:rPr lang="en-US" smtClean="0"/>
              <a:pPr/>
              <a:t>20-Aug-20</a:t>
            </a:fld>
            <a:endParaRPr lang="en-US" dirty="0"/>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2564094"/>
      </p:ext>
    </p:extLst>
  </p:cSld>
  <p:clrMap bg1="dk1" tx1="lt1" bg2="dk2"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 id="2147483720" r:id="rId15"/>
    <p:sldLayoutId id="2147483721" r:id="rId16"/>
    <p:sldLayoutId id="2147483722" r:id="rId17"/>
  </p:sldLayoutIdLst>
  <p:hf hdr="0" dt="0"/>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832A293-E585-4EF2-B166-D3B0E15CA0B4}" type="datetime1">
              <a:rPr lang="en-US" smtClean="0"/>
              <a:pPr/>
              <a:t>20-Aug-20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77537246"/>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 id="2147483738" r:id="rId15"/>
    <p:sldLayoutId id="214748373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379621" y="861753"/>
            <a:ext cx="9172000" cy="5029200"/>
          </a:xfrm>
          <a:prstGeom prst="rect">
            <a:avLst/>
          </a:prstGeom>
          <a:noFill/>
          <a:ln>
            <a:noFill/>
          </a:ln>
          <a:extLst/>
        </p:spPr>
        <p:txBody>
          <a:bodyPr/>
          <a:lstStyle/>
          <a:p>
            <a:pPr algn="ctr">
              <a:lnSpc>
                <a:spcPct val="105000"/>
              </a:lnSpc>
              <a:spcBef>
                <a:spcPts val="100"/>
              </a:spcBef>
              <a:buFont typeface="Wingdings" pitchFamily="2" charset="2"/>
              <a:buNone/>
              <a:tabLst>
                <a:tab pos="457200" algn="l"/>
                <a:tab pos="2743200" algn="ctr"/>
                <a:tab pos="5486400" algn="r"/>
              </a:tabLst>
              <a:defRPr/>
            </a:pPr>
            <a:r>
              <a:rPr lang="en-US" sz="3600" b="1" dirty="0">
                <a:solidFill>
                  <a:srgbClr val="FF0000"/>
                </a:solidFill>
                <a:effectLst>
                  <a:outerShdw blurRad="38100" dist="38100" dir="2700000" algn="tl">
                    <a:srgbClr val="FFFFFF"/>
                  </a:outerShdw>
                </a:effectLst>
                <a:latin typeface="Times New Roman" pitchFamily="18" charset="0"/>
              </a:rPr>
              <a:t>BÀI GIẢNG </a:t>
            </a:r>
            <a:r>
              <a:rPr lang="en-US" sz="3600" b="1">
                <a:solidFill>
                  <a:srgbClr val="FF0000"/>
                </a:solidFill>
                <a:effectLst>
                  <a:outerShdw blurRad="38100" dist="38100" dir="2700000" algn="tl">
                    <a:srgbClr val="FFFFFF"/>
                  </a:outerShdw>
                </a:effectLst>
                <a:latin typeface="Times New Roman" pitchFamily="18" charset="0"/>
              </a:rPr>
              <a:t>TUẦN </a:t>
            </a:r>
            <a:r>
              <a:rPr lang="en-US" sz="3600" b="1" smtClean="0">
                <a:solidFill>
                  <a:srgbClr val="FF0000"/>
                </a:solidFill>
                <a:effectLst>
                  <a:outerShdw blurRad="38100" dist="38100" dir="2700000" algn="tl">
                    <a:srgbClr val="FFFFFF"/>
                  </a:outerShdw>
                </a:effectLst>
                <a:latin typeface="Times New Roman" pitchFamily="18" charset="0"/>
              </a:rPr>
              <a:t>15</a:t>
            </a:r>
            <a:endParaRPr lang="en-US" sz="3600" b="1" dirty="0">
              <a:solidFill>
                <a:srgbClr val="FF0000"/>
              </a:solidFill>
              <a:effectLst>
                <a:outerShdw blurRad="38100" dist="38100" dir="2700000" algn="tl">
                  <a:srgbClr val="FFFFFF"/>
                </a:outerShdw>
              </a:effectLst>
              <a:latin typeface="Times New Roman" pitchFamily="18" charset="0"/>
            </a:endParaRPr>
          </a:p>
          <a:p>
            <a:pPr algn="ctr">
              <a:lnSpc>
                <a:spcPct val="105000"/>
              </a:lnSpc>
              <a:spcBef>
                <a:spcPts val="100"/>
              </a:spcBef>
              <a:buFont typeface="Wingdings" pitchFamily="2" charset="2"/>
              <a:buNone/>
              <a:tabLst>
                <a:tab pos="457200" algn="l"/>
                <a:tab pos="2743200" algn="ctr"/>
                <a:tab pos="5486400" algn="r"/>
              </a:tabLst>
              <a:defRPr/>
            </a:pPr>
            <a:endParaRPr lang="en-US" sz="3200" dirty="0">
              <a:solidFill>
                <a:srgbClr val="FFFF00"/>
              </a:solidFill>
              <a:effectLst>
                <a:outerShdw blurRad="38100" dist="38100" dir="2700000" algn="tl">
                  <a:srgbClr val="FFFFFF"/>
                </a:outerShdw>
              </a:effectLst>
              <a:latin typeface="Times New Roman" pitchFamily="18" charset="0"/>
            </a:endParaRPr>
          </a:p>
          <a:p>
            <a:pPr algn="ctr">
              <a:lnSpc>
                <a:spcPct val="105000"/>
              </a:lnSpc>
              <a:spcBef>
                <a:spcPts val="100"/>
              </a:spcBef>
              <a:tabLst>
                <a:tab pos="457200" algn="l"/>
                <a:tab pos="2743200" algn="ctr"/>
                <a:tab pos="5486400" algn="r"/>
              </a:tabLst>
              <a:defRPr/>
            </a:pPr>
            <a:r>
              <a:rPr lang="en-US" altLang="en-US" sz="3200" b="1" dirty="0">
                <a:solidFill>
                  <a:srgbClr val="C00000"/>
                </a:solidFill>
                <a:latin typeface="Times New Roman" pitchFamily="18" charset="0"/>
                <a:cs typeface="Times New Roman" pitchFamily="18" charset="0"/>
              </a:rPr>
              <a:t>HỌC PHẦN: TỰ ĐỘNG HÓA HỆ THỐNG LẠNH</a:t>
            </a:r>
            <a:endParaRPr lang="pt-BR" altLang="en-US" sz="2800" dirty="0">
              <a:solidFill>
                <a:srgbClr val="FFFF00"/>
              </a:solidFill>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Giảng viên: Đặng Thế Huân </a:t>
            </a: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Khoa : Nhiệt lạnh</a:t>
            </a: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Thời gian: 90 phút</a:t>
            </a: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Lớp : 18C1-VSL1,2,3</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15</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a:t>
            </a:fld>
            <a:endParaRPr lang="en-US" sz="1400" b="1" dirty="0">
              <a:solidFill>
                <a:srgbClr val="FF0000"/>
              </a:solidFill>
            </a:endParaRPr>
          </a:p>
        </p:txBody>
      </p:sp>
    </p:spTree>
    <p:extLst>
      <p:ext uri="{BB962C8B-B14F-4D97-AF65-F5344CB8AC3E}">
        <p14:creationId xmlns:p14="http://schemas.microsoft.com/office/powerpoint/2010/main" val="42186938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15</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2</a:t>
            </a:fld>
            <a:endParaRPr lang="en-US" sz="1400" b="1" dirty="0">
              <a:solidFill>
                <a:srgbClr val="FF0000"/>
              </a:solidFill>
            </a:endParaRPr>
          </a:p>
        </p:txBody>
      </p:sp>
      <p:sp>
        <p:nvSpPr>
          <p:cNvPr id="5" name="Rectangle 2"/>
          <p:cNvSpPr>
            <a:spLocks noChangeArrowheads="1"/>
          </p:cNvSpPr>
          <p:nvPr/>
        </p:nvSpPr>
        <p:spPr bwMode="auto">
          <a:xfrm>
            <a:off x="994610" y="1837823"/>
            <a:ext cx="10443411" cy="4466724"/>
          </a:xfrm>
          <a:prstGeom prst="rect">
            <a:avLst/>
          </a:prstGeom>
          <a:noFill/>
          <a:ln>
            <a:noFill/>
          </a:ln>
          <a:extLst/>
        </p:spPr>
        <p:txBody>
          <a:bodyPr/>
          <a:lstStyle/>
          <a:p>
            <a:pPr>
              <a:lnSpc>
                <a:spcPct val="150000"/>
              </a:lnSpc>
              <a:tabLst>
                <a:tab pos="457200" algn="l"/>
                <a:tab pos="2743200" algn="ctr"/>
                <a:tab pos="5486400" algn="r"/>
              </a:tabLst>
              <a:defRPr/>
            </a:pPr>
            <a:r>
              <a:rPr lang="vi-VN" altLang="en-US" sz="2800" smtClean="0">
                <a:latin typeface="Times New Roman" pitchFamily="18" charset="0"/>
                <a:cs typeface="Times New Roman" pitchFamily="18" charset="0"/>
              </a:rPr>
              <a:t>- Trình </a:t>
            </a:r>
            <a:r>
              <a:rPr lang="vi-VN" altLang="en-US" sz="2800">
                <a:latin typeface="Times New Roman" pitchFamily="18" charset="0"/>
                <a:cs typeface="Times New Roman" pitchFamily="18" charset="0"/>
              </a:rPr>
              <a:t>bày được kiến thức cơ bản về </a:t>
            </a:r>
            <a:r>
              <a:rPr lang="en-US" altLang="en-US" sz="2800" smtClean="0">
                <a:latin typeface="Times New Roman" pitchFamily="18" charset="0"/>
                <a:cs typeface="Times New Roman" pitchFamily="18" charset="0"/>
              </a:rPr>
              <a:t>bảo vệ </a:t>
            </a:r>
            <a:r>
              <a:rPr lang="vi-VN" altLang="en-US" sz="2800" smtClean="0">
                <a:latin typeface="Times New Roman" pitchFamily="18" charset="0"/>
                <a:cs typeface="Times New Roman" pitchFamily="18" charset="0"/>
              </a:rPr>
              <a:t>cho</a:t>
            </a:r>
            <a:r>
              <a:rPr lang="en-US" altLang="en-US" sz="2800" smtClean="0">
                <a:latin typeface="Times New Roman" pitchFamily="18" charset="0"/>
                <a:cs typeface="Times New Roman" pitchFamily="18" charset="0"/>
              </a:rPr>
              <a:t> bình </a:t>
            </a:r>
            <a:r>
              <a:rPr lang="vi-VN" altLang="en-US" sz="2800" smtClean="0">
                <a:latin typeface="Times New Roman" pitchFamily="18" charset="0"/>
                <a:cs typeface="Times New Roman" pitchFamily="18" charset="0"/>
              </a:rPr>
              <a:t>bay </a:t>
            </a:r>
            <a:r>
              <a:rPr lang="vi-VN" altLang="en-US" sz="2800">
                <a:latin typeface="Times New Roman" pitchFamily="18" charset="0"/>
                <a:cs typeface="Times New Roman" pitchFamily="18" charset="0"/>
              </a:rPr>
              <a:t>hơi </a:t>
            </a:r>
            <a:r>
              <a:rPr lang="en-US" altLang="en-US" sz="2800" smtClean="0">
                <a:latin typeface="Times New Roman" pitchFamily="18" charset="0"/>
                <a:cs typeface="Times New Roman" pitchFamily="18" charset="0"/>
              </a:rPr>
              <a:t>không bị đóng băng</a:t>
            </a:r>
            <a:endParaRPr lang="vi-VN" altLang="en-US" sz="2800">
              <a:latin typeface="Times New Roman" pitchFamily="18" charset="0"/>
              <a:cs typeface="Times New Roman" pitchFamily="18" charset="0"/>
            </a:endParaRPr>
          </a:p>
          <a:p>
            <a:pPr>
              <a:lnSpc>
                <a:spcPct val="150000"/>
              </a:lnSpc>
              <a:tabLst>
                <a:tab pos="457200" algn="l"/>
                <a:tab pos="2743200" algn="ctr"/>
                <a:tab pos="5486400" algn="r"/>
              </a:tabLst>
              <a:defRPr/>
            </a:pPr>
            <a:r>
              <a:rPr lang="vi-VN" altLang="en-US" sz="2800">
                <a:latin typeface="Times New Roman" pitchFamily="18" charset="0"/>
                <a:cs typeface="Times New Roman" pitchFamily="18" charset="0"/>
              </a:rPr>
              <a:t>- Giải thích các sơ đồ tự động của hệ thống lạnh </a:t>
            </a:r>
            <a:r>
              <a:rPr lang="en-US" altLang="en-US" sz="2800" smtClean="0">
                <a:latin typeface="Times New Roman" pitchFamily="18" charset="0"/>
                <a:cs typeface="Times New Roman" pitchFamily="18" charset="0"/>
              </a:rPr>
              <a:t>khi </a:t>
            </a:r>
            <a:r>
              <a:rPr lang="en-US" altLang="en-US" sz="2800">
                <a:latin typeface="Times New Roman" pitchFamily="18" charset="0"/>
                <a:cs typeface="Times New Roman" pitchFamily="18" charset="0"/>
              </a:rPr>
              <a:t>bảo vệ </a:t>
            </a:r>
            <a:r>
              <a:rPr lang="vi-VN" altLang="en-US" sz="2800">
                <a:latin typeface="Times New Roman" pitchFamily="18" charset="0"/>
                <a:cs typeface="Times New Roman" pitchFamily="18" charset="0"/>
              </a:rPr>
              <a:t>cho</a:t>
            </a:r>
            <a:r>
              <a:rPr lang="en-US" altLang="en-US" sz="2800">
                <a:latin typeface="Times New Roman" pitchFamily="18" charset="0"/>
                <a:cs typeface="Times New Roman" pitchFamily="18" charset="0"/>
              </a:rPr>
              <a:t> bình </a:t>
            </a:r>
            <a:r>
              <a:rPr lang="vi-VN" altLang="en-US" sz="2800">
                <a:latin typeface="Times New Roman" pitchFamily="18" charset="0"/>
                <a:cs typeface="Times New Roman" pitchFamily="18" charset="0"/>
              </a:rPr>
              <a:t>bay hơi </a:t>
            </a:r>
            <a:r>
              <a:rPr lang="en-US" altLang="en-US" sz="2800">
                <a:latin typeface="Times New Roman" pitchFamily="18" charset="0"/>
                <a:cs typeface="Times New Roman" pitchFamily="18" charset="0"/>
              </a:rPr>
              <a:t>không bị đóng băng</a:t>
            </a:r>
            <a:endParaRPr lang="vi-VN" altLang="en-US" sz="2800">
              <a:latin typeface="Times New Roman" pitchFamily="18" charset="0"/>
              <a:cs typeface="Times New Roman" pitchFamily="18" charset="0"/>
            </a:endParaRPr>
          </a:p>
          <a:p>
            <a:pPr>
              <a:lnSpc>
                <a:spcPct val="150000"/>
              </a:lnSpc>
              <a:tabLst>
                <a:tab pos="457200" algn="l"/>
                <a:tab pos="2743200" algn="ctr"/>
                <a:tab pos="5486400" algn="r"/>
              </a:tabLst>
              <a:defRPr/>
            </a:pPr>
            <a:r>
              <a:rPr lang="vi-VN" altLang="en-US" sz="2800" smtClean="0">
                <a:latin typeface="Times New Roman" pitchFamily="18" charset="0"/>
                <a:cs typeface="Times New Roman" pitchFamily="18" charset="0"/>
              </a:rPr>
              <a:t>- </a:t>
            </a:r>
            <a:r>
              <a:rPr lang="vi-VN" altLang="en-US" sz="2800">
                <a:latin typeface="Times New Roman" pitchFamily="18" charset="0"/>
                <a:cs typeface="Times New Roman" pitchFamily="18" charset="0"/>
              </a:rPr>
              <a:t>Rèn luyện tính cẩn thận, tuân thủ quy định an toàn.</a:t>
            </a:r>
            <a:endParaRPr lang="vi-VN" altLang="en-US" sz="2800" err="1">
              <a:latin typeface="Times New Roman" pitchFamily="18" charset="0"/>
              <a:cs typeface="Times New Roman"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994610" y="1087604"/>
            <a:ext cx="2351078" cy="625141"/>
          </a:xfrm>
          <a:prstGeom prst="rect">
            <a:avLst/>
          </a:prstGeom>
          <a:solidFill>
            <a:schemeClr val="accent6">
              <a:lumMod val="50000"/>
            </a:schemeClr>
          </a:solidFill>
          <a:ln>
            <a:noFill/>
          </a:ln>
          <a:extLst/>
        </p:spPr>
        <p:txBody>
          <a:bodyPr/>
          <a:lstStyle/>
          <a:p>
            <a:pPr>
              <a:lnSpc>
                <a:spcPct val="150000"/>
              </a:lnSpc>
              <a:spcBef>
                <a:spcPts val="100"/>
              </a:spcBef>
              <a:buFont typeface="Wingdings" pitchFamily="2" charset="2"/>
              <a:buNone/>
              <a:tabLst>
                <a:tab pos="457200" algn="l"/>
                <a:tab pos="2743200" algn="ctr"/>
                <a:tab pos="5486400" algn="r"/>
              </a:tabLst>
              <a:defRPr/>
            </a:pPr>
            <a:r>
              <a:rPr lang="pt-BR" altLang="en-US" sz="2800" smtClean="0">
                <a:latin typeface="Times New Roman" pitchFamily="18" charset="0"/>
                <a:cs typeface="Times New Roman" pitchFamily="18" charset="0"/>
              </a:rPr>
              <a:t> </a:t>
            </a:r>
            <a:r>
              <a:rPr lang="pt-BR" altLang="en-US" sz="2800" dirty="0">
                <a:solidFill>
                  <a:srgbClr val="FFFF00"/>
                </a:solidFill>
                <a:latin typeface="Times New Roman" pitchFamily="18" charset="0"/>
                <a:cs typeface="Times New Roman" pitchFamily="18" charset="0"/>
              </a:rPr>
              <a:t>Mục tiêu</a:t>
            </a:r>
            <a:r>
              <a:rPr lang="pt-BR" altLang="en-US" sz="2800">
                <a:solidFill>
                  <a:srgbClr val="FFFF00"/>
                </a:solidFill>
                <a:latin typeface="Times New Roman" pitchFamily="18" charset="0"/>
                <a:cs typeface="Times New Roman" pitchFamily="18" charset="0"/>
              </a:rPr>
              <a:t>: </a:t>
            </a:r>
            <a:endParaRPr lang="pt-BR" altLang="en-US" sz="2800"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31490045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15</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3</a:t>
            </a:fld>
            <a:endParaRPr lang="en-US" sz="1400" b="1" dirty="0">
              <a:solidFill>
                <a:srgbClr val="FF0000"/>
              </a:solidFill>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pic>
        <p:nvPicPr>
          <p:cNvPr id="14" name="Picture 13" descr="b"/>
          <p:cNvPicPr/>
          <p:nvPr/>
        </p:nvPicPr>
        <p:blipFill>
          <a:blip r:embed="rId3">
            <a:extLst>
              <a:ext uri="{28A0092B-C50C-407E-A947-70E740481C1C}">
                <a14:useLocalDpi xmlns:a14="http://schemas.microsoft.com/office/drawing/2010/main" val="0"/>
              </a:ext>
            </a:extLst>
          </a:blip>
          <a:srcRect/>
          <a:stretch>
            <a:fillRect/>
          </a:stretch>
        </p:blipFill>
        <p:spPr bwMode="auto">
          <a:xfrm>
            <a:off x="918410" y="1059531"/>
            <a:ext cx="10374430" cy="5763880"/>
          </a:xfrm>
          <a:prstGeom prst="rect">
            <a:avLst/>
          </a:prstGeom>
          <a:noFill/>
          <a:ln>
            <a:noFill/>
          </a:ln>
        </p:spPr>
      </p:pic>
      <p:sp>
        <p:nvSpPr>
          <p:cNvPr id="2" name="Rectangle 1"/>
          <p:cNvSpPr/>
          <p:nvPr/>
        </p:nvSpPr>
        <p:spPr>
          <a:xfrm>
            <a:off x="7456516" y="1050257"/>
            <a:ext cx="3836324" cy="452211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chemeClr val="bg1">
                    <a:lumMod val="95000"/>
                  </a:schemeClr>
                </a:solidFill>
              </a:ln>
              <a:solidFill>
                <a:schemeClr val="bg1"/>
              </a:solidFill>
            </a:endParaRPr>
          </a:p>
        </p:txBody>
      </p:sp>
      <p:sp>
        <p:nvSpPr>
          <p:cNvPr id="16" name="Rectangle 2"/>
          <p:cNvSpPr>
            <a:spLocks noChangeArrowheads="1"/>
          </p:cNvSpPr>
          <p:nvPr/>
        </p:nvSpPr>
        <p:spPr bwMode="auto">
          <a:xfrm>
            <a:off x="928286" y="578687"/>
            <a:ext cx="8844363" cy="625141"/>
          </a:xfrm>
          <a:prstGeom prst="rect">
            <a:avLst/>
          </a:prstGeom>
          <a:solidFill>
            <a:schemeClr val="accent6">
              <a:lumMod val="50000"/>
            </a:schemeClr>
          </a:solidFill>
          <a:ln>
            <a:noFill/>
          </a:ln>
          <a:extLst/>
        </p:spPr>
        <p:txBody>
          <a:bodyPr/>
          <a:lstStyle/>
          <a:p>
            <a:pPr marL="514350" indent="-514350" algn="ctr">
              <a:lnSpc>
                <a:spcPct val="150000"/>
              </a:lnSpc>
              <a:spcBef>
                <a:spcPct val="20000"/>
              </a:spcBef>
              <a:buClr>
                <a:srgbClr val="B8FA56"/>
              </a:buClr>
              <a:buSzPct val="70000"/>
              <a:defRPr/>
            </a:pPr>
            <a:r>
              <a:rPr lang="en-US" altLang="en-US" sz="2800" b="1">
                <a:solidFill>
                  <a:srgbClr val="FFFF00"/>
                </a:solidFill>
                <a:latin typeface="Times New Roman" pitchFamily="18" charset="0"/>
                <a:cs typeface="Times New Roman" pitchFamily="18" charset="0"/>
              </a:rPr>
              <a:t>Câu </a:t>
            </a:r>
            <a:r>
              <a:rPr lang="en-US" altLang="en-US" sz="2800" b="1" smtClean="0">
                <a:solidFill>
                  <a:srgbClr val="FFFF00"/>
                </a:solidFill>
                <a:latin typeface="Times New Roman" pitchFamily="18" charset="0"/>
                <a:cs typeface="Times New Roman" pitchFamily="18" charset="0"/>
              </a:rPr>
              <a:t>1:  </a:t>
            </a:r>
            <a:r>
              <a:rPr lang="en-US" altLang="en-US" sz="2800" b="1">
                <a:solidFill>
                  <a:srgbClr val="FFFF00"/>
                </a:solidFill>
                <a:latin typeface="Times New Roman" pitchFamily="18" charset="0"/>
                <a:cs typeface="Times New Roman" pitchFamily="18" charset="0"/>
              </a:rPr>
              <a:t>giải thích các thiết bị đánh số </a:t>
            </a:r>
          </a:p>
          <a:p>
            <a:pPr marL="514350" lvl="0" indent="-514350" algn="ctr">
              <a:lnSpc>
                <a:spcPct val="150000"/>
              </a:lnSpc>
              <a:spcBef>
                <a:spcPct val="20000"/>
              </a:spcBef>
              <a:buClr>
                <a:srgbClr val="B8FA56"/>
              </a:buClr>
              <a:buSzPct val="70000"/>
              <a:defRPr/>
            </a:pPr>
            <a:endParaRPr lang="en-US" altLang="en-US" sz="28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4840098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15</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4</a:t>
            </a:fld>
            <a:endParaRPr lang="en-US" sz="1400" b="1" dirty="0">
              <a:solidFill>
                <a:srgbClr val="FF0000"/>
              </a:solidFill>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3" name="Rectangle 12"/>
          <p:cNvSpPr/>
          <p:nvPr/>
        </p:nvSpPr>
        <p:spPr>
          <a:xfrm>
            <a:off x="1559597" y="868601"/>
            <a:ext cx="4078361" cy="674031"/>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sz="3600">
                <a:solidFill>
                  <a:srgbClr val="00B0F0"/>
                </a:solidFill>
                <a:latin typeface="Century Gothic" panose="020B0502020202020204"/>
              </a:rPr>
              <a:t>Trả lời câu </a:t>
            </a:r>
            <a:r>
              <a:rPr lang="en-US" sz="3600" smtClean="0">
                <a:solidFill>
                  <a:srgbClr val="00B0F0"/>
                </a:solidFill>
                <a:latin typeface="Century Gothic" panose="020B0502020202020204"/>
              </a:rPr>
              <a:t>1 :  </a:t>
            </a:r>
            <a:r>
              <a:rPr lang="en-US" sz="3600" smtClean="0">
                <a:solidFill>
                  <a:prstClr val="white"/>
                </a:solidFill>
                <a:latin typeface="Century Gothic" panose="020B0502020202020204"/>
              </a:rPr>
              <a:t>:</a:t>
            </a:r>
            <a:endParaRPr lang="en-US" sz="3600">
              <a:solidFill>
                <a:srgbClr val="FFFF00"/>
              </a:solidFill>
              <a:effectLst>
                <a:outerShdw blurRad="38100" dist="38100" dir="2700000" algn="tl">
                  <a:srgbClr val="FFFFFF"/>
                </a:outerShdw>
              </a:effectLst>
              <a:latin typeface="Times New Roman" pitchFamily="18" charset="0"/>
            </a:endParaRPr>
          </a:p>
        </p:txBody>
      </p:sp>
      <p:sp>
        <p:nvSpPr>
          <p:cNvPr id="14" name="Rectangle 13"/>
          <p:cNvSpPr/>
          <p:nvPr/>
        </p:nvSpPr>
        <p:spPr>
          <a:xfrm>
            <a:off x="1559597" y="2017883"/>
            <a:ext cx="9541009" cy="3785652"/>
          </a:xfrm>
          <a:prstGeom prst="rect">
            <a:avLst/>
          </a:prstGeom>
          <a:ln w="28575">
            <a:solidFill>
              <a:schemeClr val="accent5">
                <a:lumMod val="50000"/>
              </a:schemeClr>
            </a:solidFill>
          </a:ln>
        </p:spPr>
        <p:txBody>
          <a:bodyPr wrap="square">
            <a:spAutoFit/>
          </a:bodyPr>
          <a:lstStyle/>
          <a:p>
            <a:pPr>
              <a:lnSpc>
                <a:spcPct val="150000"/>
              </a:lnSpc>
              <a:spcAft>
                <a:spcPts val="0"/>
              </a:spcAft>
            </a:pPr>
            <a:r>
              <a:rPr lang="vi-VN" sz="3200">
                <a:latin typeface="Times New Roman" panose="02020603050405020304" pitchFamily="18" charset="0"/>
                <a:ea typeface="Times New Roman" panose="02020603050405020304" pitchFamily="18" charset="0"/>
              </a:rPr>
              <a:t>1- </a:t>
            </a:r>
            <a:r>
              <a:rPr lang="en-US" sz="3200" smtClean="0">
                <a:latin typeface="Times New Roman" panose="02020603050405020304" pitchFamily="18" charset="0"/>
                <a:ea typeface="Times New Roman" panose="02020603050405020304" pitchFamily="18" charset="0"/>
              </a:rPr>
              <a:t>Van điện từ ; </a:t>
            </a:r>
            <a:r>
              <a:rPr lang="vi-VN" sz="3200" smtClean="0">
                <a:latin typeface="Times New Roman" panose="02020603050405020304" pitchFamily="18" charset="0"/>
                <a:ea typeface="Times New Roman" panose="02020603050405020304" pitchFamily="18" charset="0"/>
              </a:rPr>
              <a:t> </a:t>
            </a:r>
            <a:r>
              <a:rPr lang="en-US" sz="3200" smtClean="0">
                <a:latin typeface="Times New Roman" panose="02020603050405020304" pitchFamily="18" charset="0"/>
                <a:ea typeface="Times New Roman" panose="02020603050405020304" pitchFamily="18" charset="0"/>
              </a:rPr>
              <a:t>             			</a:t>
            </a:r>
            <a:r>
              <a:rPr lang="vi-VN" sz="3200" smtClean="0">
                <a:latin typeface="Times New Roman" panose="02020603050405020304" pitchFamily="18" charset="0"/>
                <a:ea typeface="Times New Roman" panose="02020603050405020304" pitchFamily="18" charset="0"/>
              </a:rPr>
              <a:t>2- </a:t>
            </a:r>
            <a:r>
              <a:rPr lang="en-US" sz="3200" smtClean="0">
                <a:latin typeface="Times New Roman" panose="02020603050405020304" pitchFamily="18" charset="0"/>
                <a:ea typeface="Times New Roman" panose="02020603050405020304" pitchFamily="18" charset="0"/>
              </a:rPr>
              <a:t>Rơ le mức lỏng </a:t>
            </a:r>
            <a:r>
              <a:rPr lang="vi-VN" sz="3200" smtClean="0">
                <a:latin typeface="Times New Roman" panose="02020603050405020304" pitchFamily="18" charset="0"/>
                <a:ea typeface="Times New Roman" panose="02020603050405020304" pitchFamily="18" charset="0"/>
              </a:rPr>
              <a:t>;</a:t>
            </a:r>
            <a:endParaRPr lang="en-US" sz="3200" smtClean="0">
              <a:latin typeface="Times New Roman" panose="02020603050405020304" pitchFamily="18" charset="0"/>
              <a:ea typeface="Times New Roman" panose="02020603050405020304" pitchFamily="18" charset="0"/>
            </a:endParaRPr>
          </a:p>
          <a:p>
            <a:pPr>
              <a:lnSpc>
                <a:spcPct val="150000"/>
              </a:lnSpc>
              <a:spcAft>
                <a:spcPts val="0"/>
              </a:spcAft>
            </a:pPr>
            <a:r>
              <a:rPr lang="vi-VN" sz="3200" smtClean="0">
                <a:latin typeface="Times New Roman" panose="02020603050405020304" pitchFamily="18" charset="0"/>
                <a:ea typeface="Times New Roman" panose="02020603050405020304" pitchFamily="18" charset="0"/>
              </a:rPr>
              <a:t>3- </a:t>
            </a:r>
            <a:r>
              <a:rPr lang="en-US" sz="3200" smtClean="0">
                <a:latin typeface="Times New Roman" panose="02020603050405020304" pitchFamily="18" charset="0"/>
                <a:ea typeface="Times New Roman" panose="02020603050405020304" pitchFamily="18" charset="0"/>
              </a:rPr>
              <a:t>Đường cân bằng hơi </a:t>
            </a:r>
            <a:r>
              <a:rPr lang="vi-VN" sz="3200" smtClean="0">
                <a:latin typeface="Times New Roman" panose="02020603050405020304" pitchFamily="18" charset="0"/>
                <a:ea typeface="Times New Roman" panose="02020603050405020304" pitchFamily="18" charset="0"/>
              </a:rPr>
              <a:t>; </a:t>
            </a:r>
            <a:r>
              <a:rPr lang="en-US" sz="3200" smtClean="0">
                <a:latin typeface="Times New Roman" panose="02020603050405020304" pitchFamily="18" charset="0"/>
                <a:ea typeface="Times New Roman" panose="02020603050405020304" pitchFamily="18" charset="0"/>
              </a:rPr>
              <a:t>			</a:t>
            </a:r>
            <a:r>
              <a:rPr lang="vi-VN" sz="3200" smtClean="0">
                <a:latin typeface="Times New Roman" panose="02020603050405020304" pitchFamily="18" charset="0"/>
                <a:ea typeface="Times New Roman" panose="02020603050405020304" pitchFamily="18" charset="0"/>
              </a:rPr>
              <a:t>4- </a:t>
            </a:r>
            <a:r>
              <a:rPr lang="en-US" sz="3200" smtClean="0">
                <a:latin typeface="Times New Roman" panose="02020603050405020304" pitchFamily="18" charset="0"/>
                <a:ea typeface="Times New Roman" panose="02020603050405020304" pitchFamily="18" charset="0"/>
              </a:rPr>
              <a:t>Ống trao đổi nhiệt </a:t>
            </a:r>
            <a:r>
              <a:rPr lang="vi-VN" sz="3200" smtClean="0">
                <a:latin typeface="Times New Roman" panose="02020603050405020304" pitchFamily="18" charset="0"/>
                <a:ea typeface="Times New Roman" panose="02020603050405020304" pitchFamily="18" charset="0"/>
              </a:rPr>
              <a:t>; </a:t>
            </a:r>
            <a:endParaRPr lang="en-US" sz="3200" smtClean="0">
              <a:latin typeface="Times New Roman" panose="02020603050405020304" pitchFamily="18" charset="0"/>
              <a:ea typeface="Times New Roman" panose="02020603050405020304" pitchFamily="18" charset="0"/>
            </a:endParaRPr>
          </a:p>
          <a:p>
            <a:pPr>
              <a:lnSpc>
                <a:spcPct val="150000"/>
              </a:lnSpc>
              <a:spcAft>
                <a:spcPts val="0"/>
              </a:spcAft>
            </a:pPr>
            <a:r>
              <a:rPr lang="vi-VN" sz="3200" smtClean="0">
                <a:latin typeface="Times New Roman" panose="02020603050405020304" pitchFamily="18" charset="0"/>
                <a:ea typeface="Times New Roman" panose="02020603050405020304" pitchFamily="18" charset="0"/>
              </a:rPr>
              <a:t>5- </a:t>
            </a:r>
            <a:r>
              <a:rPr lang="en-US" sz="3200" smtClean="0">
                <a:latin typeface="Times New Roman" panose="02020603050405020304" pitchFamily="18" charset="0"/>
                <a:ea typeface="Times New Roman" panose="02020603050405020304" pitchFamily="18" charset="0"/>
              </a:rPr>
              <a:t>Van tiết lưu tay ;</a:t>
            </a:r>
            <a:r>
              <a:rPr lang="vi-VN" sz="3200" smtClean="0">
                <a:latin typeface="Times New Roman" panose="02020603050405020304" pitchFamily="18" charset="0"/>
                <a:ea typeface="Times New Roman" panose="02020603050405020304" pitchFamily="18" charset="0"/>
              </a:rPr>
              <a:t> </a:t>
            </a:r>
            <a:r>
              <a:rPr lang="en-US" sz="3200" smtClean="0">
                <a:latin typeface="Times New Roman" panose="02020603050405020304" pitchFamily="18" charset="0"/>
                <a:ea typeface="Times New Roman" panose="02020603050405020304" pitchFamily="18" charset="0"/>
              </a:rPr>
              <a:t>         		</a:t>
            </a:r>
            <a:r>
              <a:rPr lang="vi-VN" sz="3200" smtClean="0">
                <a:latin typeface="Times New Roman" panose="02020603050405020304" pitchFamily="18" charset="0"/>
                <a:ea typeface="Times New Roman" panose="02020603050405020304" pitchFamily="18" charset="0"/>
              </a:rPr>
              <a:t>6- </a:t>
            </a:r>
            <a:r>
              <a:rPr lang="en-US" sz="3200">
                <a:latin typeface="Times New Roman" panose="02020603050405020304" pitchFamily="18" charset="0"/>
                <a:ea typeface="Times New Roman" panose="02020603050405020304" pitchFamily="18" charset="0"/>
              </a:rPr>
              <a:t>Đường cân bằng </a:t>
            </a:r>
            <a:r>
              <a:rPr lang="en-US" sz="3200" smtClean="0">
                <a:latin typeface="Times New Roman" panose="02020603050405020304" pitchFamily="18" charset="0"/>
                <a:ea typeface="Times New Roman" panose="02020603050405020304" pitchFamily="18" charset="0"/>
              </a:rPr>
              <a:t>lỏng </a:t>
            </a:r>
            <a:r>
              <a:rPr lang="vi-VN" sz="3200" smtClean="0">
                <a:latin typeface="Times New Roman" panose="02020603050405020304" pitchFamily="18" charset="0"/>
                <a:ea typeface="Times New Roman" panose="02020603050405020304" pitchFamily="18" charset="0"/>
              </a:rPr>
              <a:t>; </a:t>
            </a:r>
            <a:endParaRPr lang="en-US" sz="3200" smtClean="0">
              <a:latin typeface="Times New Roman" panose="02020603050405020304" pitchFamily="18" charset="0"/>
              <a:ea typeface="Times New Roman" panose="02020603050405020304" pitchFamily="18" charset="0"/>
            </a:endParaRPr>
          </a:p>
          <a:p>
            <a:pPr>
              <a:lnSpc>
                <a:spcPct val="150000"/>
              </a:lnSpc>
              <a:spcAft>
                <a:spcPts val="0"/>
              </a:spcAft>
            </a:pPr>
            <a:r>
              <a:rPr lang="vi-VN" sz="3200" smtClean="0">
                <a:latin typeface="Times New Roman" panose="02020603050405020304" pitchFamily="18" charset="0"/>
                <a:ea typeface="Times New Roman" panose="02020603050405020304" pitchFamily="18" charset="0"/>
              </a:rPr>
              <a:t>7- </a:t>
            </a:r>
            <a:r>
              <a:rPr lang="en-US" sz="3200" smtClean="0">
                <a:latin typeface="Times New Roman" panose="02020603050405020304" pitchFamily="18" charset="0"/>
                <a:ea typeface="Times New Roman" panose="02020603050405020304" pitchFamily="18" charset="0"/>
              </a:rPr>
              <a:t>Bình đo mức lỏng </a:t>
            </a:r>
            <a:r>
              <a:rPr lang="vi-VN" sz="3200" smtClean="0">
                <a:latin typeface="Times New Roman" panose="02020603050405020304" pitchFamily="18" charset="0"/>
                <a:ea typeface="Times New Roman" panose="02020603050405020304" pitchFamily="18" charset="0"/>
              </a:rPr>
              <a:t>;</a:t>
            </a:r>
            <a:r>
              <a:rPr lang="en-US" sz="3200" smtClean="0">
                <a:latin typeface="Times New Roman" panose="02020603050405020304" pitchFamily="18" charset="0"/>
                <a:ea typeface="Times New Roman" panose="02020603050405020304" pitchFamily="18" charset="0"/>
              </a:rPr>
              <a:t>     			</a:t>
            </a:r>
            <a:r>
              <a:rPr lang="vi-VN" sz="3200" smtClean="0">
                <a:latin typeface="Times New Roman" panose="02020603050405020304" pitchFamily="18" charset="0"/>
                <a:ea typeface="Times New Roman" panose="02020603050405020304" pitchFamily="18" charset="0"/>
              </a:rPr>
              <a:t>8-</a:t>
            </a:r>
            <a:r>
              <a:rPr lang="en-US" sz="3200" smtClean="0">
                <a:latin typeface="Times New Roman" panose="02020603050405020304" pitchFamily="18" charset="0"/>
                <a:ea typeface="Times New Roman" panose="02020603050405020304" pitchFamily="18" charset="0"/>
              </a:rPr>
              <a:t>Rơ le bảo vệ</a:t>
            </a:r>
            <a:r>
              <a:rPr lang="vi-VN" sz="3200" smtClean="0">
                <a:latin typeface="Times New Roman" panose="02020603050405020304" pitchFamily="18" charset="0"/>
                <a:ea typeface="Times New Roman" panose="02020603050405020304" pitchFamily="18" charset="0"/>
              </a:rPr>
              <a:t> </a:t>
            </a:r>
            <a:r>
              <a:rPr lang="en-US" sz="3200">
                <a:latin typeface="Times New Roman" panose="02020603050405020304" pitchFamily="18" charset="0"/>
                <a:ea typeface="Times New Roman" panose="02020603050405020304" pitchFamily="18" charset="0"/>
              </a:rPr>
              <a:t>mức lỏng </a:t>
            </a:r>
            <a:r>
              <a:rPr lang="vi-VN" sz="3200" smtClean="0">
                <a:latin typeface="Times New Roman" panose="02020603050405020304" pitchFamily="18" charset="0"/>
                <a:ea typeface="Times New Roman" panose="02020603050405020304" pitchFamily="18" charset="0"/>
              </a:rPr>
              <a:t>;  </a:t>
            </a:r>
            <a:endParaRPr lang="en-US" sz="3200" smtClean="0">
              <a:latin typeface="Times New Roman" panose="02020603050405020304" pitchFamily="18" charset="0"/>
              <a:ea typeface="Times New Roman" panose="02020603050405020304" pitchFamily="18" charset="0"/>
            </a:endParaRPr>
          </a:p>
          <a:p>
            <a:pPr>
              <a:lnSpc>
                <a:spcPct val="150000"/>
              </a:lnSpc>
              <a:spcAft>
                <a:spcPts val="0"/>
              </a:spcAft>
            </a:pPr>
            <a:r>
              <a:rPr lang="vi-VN" sz="3200" smtClean="0">
                <a:latin typeface="Times New Roman" panose="02020603050405020304" pitchFamily="18" charset="0"/>
                <a:ea typeface="Times New Roman" panose="02020603050405020304" pitchFamily="18" charset="0"/>
              </a:rPr>
              <a:t>9</a:t>
            </a:r>
            <a:r>
              <a:rPr lang="en-US" sz="3200" smtClean="0">
                <a:latin typeface="Times New Roman" panose="02020603050405020304" pitchFamily="18" charset="0"/>
                <a:ea typeface="Times New Roman" panose="02020603050405020304" pitchFamily="18" charset="0"/>
              </a:rPr>
              <a:t> , 10 , 11: van chặn </a:t>
            </a:r>
            <a:r>
              <a:rPr lang="vi-VN" sz="3200" smtClean="0">
                <a:latin typeface="Times New Roman" panose="02020603050405020304" pitchFamily="18" charset="0"/>
                <a:ea typeface="Times New Roman" panose="02020603050405020304" pitchFamily="18" charset="0"/>
              </a:rPr>
              <a:t>;  </a:t>
            </a:r>
            <a:endParaRPr lang="en-US" sz="32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32729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15</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5</a:t>
            </a:fld>
            <a:endParaRPr lang="en-US" sz="1400" b="1" dirty="0">
              <a:solidFill>
                <a:srgbClr val="FF0000"/>
              </a:solidFill>
            </a:endParaRPr>
          </a:p>
        </p:txBody>
      </p:sp>
      <p:sp>
        <p:nvSpPr>
          <p:cNvPr id="9" name="Rectangle 2"/>
          <p:cNvSpPr>
            <a:spLocks noChangeArrowheads="1"/>
          </p:cNvSpPr>
          <p:nvPr/>
        </p:nvSpPr>
        <p:spPr bwMode="auto">
          <a:xfrm>
            <a:off x="994611" y="1001461"/>
            <a:ext cx="1386640"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a:t>
            </a:r>
            <a:r>
              <a:rPr lang="en-US" altLang="en-US" sz="2800" b="1" smtClean="0">
                <a:solidFill>
                  <a:srgbClr val="FF0000"/>
                </a:solidFill>
                <a:latin typeface="Times New Roman" pitchFamily="18" charset="0"/>
                <a:cs typeface="Times New Roman" pitchFamily="18" charset="0"/>
              </a:rPr>
              <a:t>2</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13"/>
          <p:cNvSpPr/>
          <p:nvPr/>
        </p:nvSpPr>
        <p:spPr>
          <a:xfrm>
            <a:off x="2381251" y="1076370"/>
            <a:ext cx="8788630" cy="2062103"/>
          </a:xfrm>
          <a:prstGeom prst="rect">
            <a:avLst/>
          </a:prstGeom>
        </p:spPr>
        <p:txBody>
          <a:bodyPr wrap="square">
            <a:spAutoFit/>
          </a:bodyPr>
          <a:lstStyle/>
          <a:p>
            <a:r>
              <a:rPr lang="vi-VN" sz="3200" smtClean="0">
                <a:latin typeface="Times New Roman" panose="02020603050405020304" pitchFamily="18" charset="0"/>
                <a:ea typeface="Times New Roman" panose="02020603050405020304" pitchFamily="18" charset="0"/>
              </a:rPr>
              <a:t> </a:t>
            </a:r>
            <a:r>
              <a:rPr lang="vi-VN" sz="3200">
                <a:latin typeface="Times New Roman" panose="02020603050405020304" pitchFamily="18" charset="0"/>
                <a:ea typeface="Times New Roman" panose="02020603050405020304" pitchFamily="18" charset="0"/>
              </a:rPr>
              <a:t>Về nguyên tắc cấp lỏng cho dàn bay hơi càng đầy thì </a:t>
            </a:r>
            <a:r>
              <a:rPr lang="en-US" sz="3200" smtClean="0">
                <a:latin typeface="Times New Roman" panose="02020603050405020304" pitchFamily="18" charset="0"/>
                <a:ea typeface="Times New Roman" panose="02020603050405020304" pitchFamily="18" charset="0"/>
              </a:rPr>
              <a:t>…………</a:t>
            </a:r>
            <a:r>
              <a:rPr lang="en-US" sz="3200" smtClean="0">
                <a:solidFill>
                  <a:srgbClr val="FF0000"/>
                </a:solidFill>
                <a:latin typeface="Times New Roman" panose="02020603050405020304" pitchFamily="18" charset="0"/>
                <a:ea typeface="Times New Roman" panose="02020603050405020304" pitchFamily="18" charset="0"/>
              </a:rPr>
              <a:t>????</a:t>
            </a:r>
            <a:r>
              <a:rPr lang="en-US" sz="3200" smtClean="0">
                <a:latin typeface="Times New Roman" panose="02020603050405020304" pitchFamily="18" charset="0"/>
                <a:ea typeface="Times New Roman" panose="02020603050405020304" pitchFamily="18" charset="0"/>
              </a:rPr>
              <a:t>……………………</a:t>
            </a:r>
            <a:r>
              <a:rPr lang="vi-VN" sz="3200" smtClean="0">
                <a:latin typeface="Times New Roman" panose="02020603050405020304" pitchFamily="18" charset="0"/>
                <a:ea typeface="Times New Roman" panose="02020603050405020304" pitchFamily="18" charset="0"/>
              </a:rPr>
              <a:t>nhưng </a:t>
            </a:r>
            <a:r>
              <a:rPr lang="vi-VN" sz="3200">
                <a:latin typeface="Times New Roman" panose="02020603050405020304" pitchFamily="18" charset="0"/>
                <a:ea typeface="Times New Roman" panose="02020603050405020304" pitchFamily="18" charset="0"/>
              </a:rPr>
              <a:t>tuyệt đối không </a:t>
            </a:r>
            <a:r>
              <a:rPr lang="vi-VN" sz="3200" smtClean="0">
                <a:latin typeface="Times New Roman" panose="02020603050405020304" pitchFamily="18" charset="0"/>
                <a:ea typeface="Times New Roman" panose="02020603050405020304" pitchFamily="18" charset="0"/>
              </a:rPr>
              <a:t>được</a:t>
            </a:r>
            <a:r>
              <a:rPr lang="en-US" sz="3200" smtClean="0">
                <a:latin typeface="Times New Roman" panose="02020603050405020304" pitchFamily="18" charset="0"/>
                <a:ea typeface="Times New Roman" panose="02020603050405020304" pitchFamily="18" charset="0"/>
              </a:rPr>
              <a:t> gây</a:t>
            </a:r>
            <a:r>
              <a:rPr lang="vi-VN" sz="3200" smtClean="0">
                <a:latin typeface="Times New Roman" panose="02020603050405020304" pitchFamily="18" charset="0"/>
                <a:ea typeface="Times New Roman" panose="02020603050405020304" pitchFamily="18" charset="0"/>
              </a:rPr>
              <a:t> </a:t>
            </a:r>
            <a:r>
              <a:rPr lang="en-US" sz="3200">
                <a:latin typeface="Times New Roman" panose="02020603050405020304" pitchFamily="18" charset="0"/>
                <a:cs typeface="Times New Roman" panose="02020603050405020304" pitchFamily="18" charset="0"/>
              </a:rPr>
              <a:t>tràn lỏng gây sự cố nghiêm trọng cho MN</a:t>
            </a:r>
            <a:r>
              <a:rPr lang="en-US" sz="3200" smtClean="0">
                <a:latin typeface="Times New Roman" panose="02020603050405020304" pitchFamily="18" charset="0"/>
                <a:cs typeface="Times New Roman" panose="02020603050405020304" pitchFamily="18" charset="0"/>
              </a:rPr>
              <a:t>.</a:t>
            </a:r>
            <a:endParaRPr lang="vi-VN" sz="3200">
              <a:latin typeface="Times New Roman" panose="02020603050405020304" pitchFamily="18" charset="0"/>
              <a:ea typeface="Times New Roman" panose="02020603050405020304" pitchFamily="18" charset="0"/>
            </a:endParaRPr>
          </a:p>
        </p:txBody>
      </p:sp>
      <p:sp>
        <p:nvSpPr>
          <p:cNvPr id="15" name="Rectangle 14"/>
          <p:cNvSpPr/>
          <p:nvPr/>
        </p:nvSpPr>
        <p:spPr>
          <a:xfrm>
            <a:off x="2445108" y="3213382"/>
            <a:ext cx="8793830" cy="2062103"/>
          </a:xfrm>
          <a:prstGeom prst="rect">
            <a:avLst/>
          </a:prstGeom>
        </p:spPr>
        <p:txBody>
          <a:bodyPr wrap="square">
            <a:spAutoFit/>
          </a:bodyPr>
          <a:lstStyle/>
          <a:p>
            <a:r>
              <a:rPr lang="en-US" sz="3200" smtClean="0">
                <a:latin typeface="Times New Roman" panose="02020603050405020304" pitchFamily="18" charset="0"/>
                <a:ea typeface="Times New Roman" panose="02020603050405020304" pitchFamily="18" charset="0"/>
                <a:cs typeface="Times New Roman" panose="02020603050405020304" pitchFamily="18" charset="0"/>
              </a:rPr>
              <a:t>A/</a:t>
            </a:r>
            <a:r>
              <a:rPr lang="en-US" sz="3200" smtClean="0">
                <a:latin typeface="Times New Roman" panose="02020603050405020304" pitchFamily="18" charset="0"/>
                <a:cs typeface="Times New Roman" panose="02020603050405020304" pitchFamily="18" charset="0"/>
              </a:rPr>
              <a:t> quá nhiệt môi chất </a:t>
            </a:r>
            <a:r>
              <a:rPr lang="vi-VN" sz="3200">
                <a:latin typeface="Times New Roman" panose="02020603050405020304" pitchFamily="18" charset="0"/>
                <a:ea typeface="Times New Roman" panose="02020603050405020304" pitchFamily="18" charset="0"/>
              </a:rPr>
              <a:t>càng lớn </a:t>
            </a:r>
            <a:r>
              <a:rPr lang="en-US" sz="3200" smtClean="0">
                <a:latin typeface="Times New Roman" panose="02020603050405020304" pitchFamily="18" charset="0"/>
                <a:cs typeface="Times New Roman" panose="02020603050405020304" pitchFamily="18" charset="0"/>
              </a:rPr>
              <a:t>.</a:t>
            </a:r>
            <a:r>
              <a:rPr lang="vi-VN" sz="3200" smtClean="0">
                <a:latin typeface="Times New Roman" panose="02020603050405020304" pitchFamily="18" charset="0"/>
                <a:cs typeface="Times New Roman" panose="02020603050405020304" pitchFamily="18" charset="0"/>
              </a:rPr>
              <a:t> </a:t>
            </a:r>
            <a:endParaRPr lang="en-US" sz="3200" smtClean="0">
              <a:latin typeface="Times New Roman" panose="02020603050405020304" pitchFamily="18" charset="0"/>
              <a:cs typeface="Times New Roman" panose="02020603050405020304" pitchFamily="18" charset="0"/>
            </a:endParaRPr>
          </a:p>
          <a:p>
            <a:r>
              <a:rPr lang="en-US" sz="3200" smtClean="0">
                <a:latin typeface="Times New Roman" panose="02020603050405020304" pitchFamily="18" charset="0"/>
                <a:ea typeface="Times New Roman" panose="02020603050405020304" pitchFamily="18" charset="0"/>
                <a:cs typeface="Times New Roman" panose="02020603050405020304" pitchFamily="18" charset="0"/>
              </a:rPr>
              <a:t>B/</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ea typeface="Times New Roman" panose="02020603050405020304" pitchFamily="18" charset="0"/>
              </a:rPr>
              <a:t>hiệu </a:t>
            </a:r>
            <a:r>
              <a:rPr lang="vi-VN" sz="3200">
                <a:latin typeface="Times New Roman" panose="02020603050405020304" pitchFamily="18" charset="0"/>
                <a:ea typeface="Times New Roman" panose="02020603050405020304" pitchFamily="18" charset="0"/>
              </a:rPr>
              <a:t>quả trao đổi nhiệt càng </a:t>
            </a:r>
            <a:r>
              <a:rPr lang="vi-VN" sz="3200" smtClean="0">
                <a:latin typeface="Times New Roman" panose="02020603050405020304" pitchFamily="18" charset="0"/>
                <a:ea typeface="Times New Roman" panose="02020603050405020304" pitchFamily="18" charset="0"/>
              </a:rPr>
              <a:t>lớn</a:t>
            </a:r>
            <a:r>
              <a:rPr lang="vi-VN" sz="3200" smtClean="0">
                <a:latin typeface="Times New Roman" panose="02020603050405020304" pitchFamily="18" charset="0"/>
                <a:cs typeface="Times New Roman" panose="02020603050405020304" pitchFamily="18" charset="0"/>
              </a:rPr>
              <a:t>.</a:t>
            </a:r>
            <a:endParaRPr lang="en-US" sz="3200" smtClean="0">
              <a:latin typeface="Times New Roman" panose="02020603050405020304" pitchFamily="18" charset="0"/>
              <a:cs typeface="Times New Roman" panose="02020603050405020304" pitchFamily="18" charset="0"/>
            </a:endParaRPr>
          </a:p>
          <a:p>
            <a:r>
              <a:rPr lang="en-US" sz="3200" smtClean="0">
                <a:latin typeface="Times New Roman" panose="02020603050405020304" pitchFamily="18" charset="0"/>
                <a:cs typeface="Times New Roman" panose="02020603050405020304" pitchFamily="18" charset="0"/>
              </a:rPr>
              <a:t>C</a:t>
            </a:r>
            <a:r>
              <a:rPr lang="en-US" sz="3200">
                <a:latin typeface="Times New Roman" panose="02020603050405020304" pitchFamily="18" charset="0"/>
                <a:cs typeface="Times New Roman" panose="02020603050405020304" pitchFamily="18" charset="0"/>
              </a:rPr>
              <a:t>/ </a:t>
            </a:r>
            <a:r>
              <a:rPr lang="en-US" sz="3200" smtClean="0">
                <a:latin typeface="Times New Roman" panose="02020603050405020304" pitchFamily="18" charset="0"/>
                <a:cs typeface="Times New Roman" panose="02020603050405020304" pitchFamily="18" charset="0"/>
              </a:rPr>
              <a:t>hiệu suất tiết lưu trên Thiết bị bay hơi càng lớn .</a:t>
            </a:r>
            <a:endParaRPr lang="en-US" sz="3200">
              <a:latin typeface="Times New Roman" panose="02020603050405020304" pitchFamily="18" charset="0"/>
              <a:cs typeface="Times New Roman" panose="02020603050405020304" pitchFamily="18" charset="0"/>
            </a:endParaRPr>
          </a:p>
          <a:p>
            <a:r>
              <a:rPr lang="en-US" sz="3200" smtClean="0">
                <a:latin typeface="Times New Roman" panose="02020603050405020304" pitchFamily="18" charset="0"/>
                <a:cs typeface="Times New Roman" panose="02020603050405020304" pitchFamily="18" charset="0"/>
              </a:rPr>
              <a:t>D</a:t>
            </a:r>
            <a:r>
              <a:rPr lang="en-US" sz="3200">
                <a:latin typeface="Times New Roman" panose="02020603050405020304" pitchFamily="18" charset="0"/>
                <a:cs typeface="Times New Roman" panose="02020603050405020304" pitchFamily="18" charset="0"/>
              </a:rPr>
              <a:t>/ quá </a:t>
            </a:r>
            <a:r>
              <a:rPr lang="en-US" sz="3200" smtClean="0">
                <a:latin typeface="Times New Roman" panose="02020603050405020304" pitchFamily="18" charset="0"/>
                <a:cs typeface="Times New Roman" panose="02020603050405020304" pitchFamily="18" charset="0"/>
              </a:rPr>
              <a:t>lạnh môi chất càng nhỏ </a:t>
            </a:r>
            <a:r>
              <a:rPr lang="en-US" sz="3200">
                <a:latin typeface="Times New Roman" panose="02020603050405020304" pitchFamily="18" charset="0"/>
                <a:cs typeface="Times New Roman" panose="02020603050405020304" pitchFamily="18" charset="0"/>
              </a:rPr>
              <a:t>.</a:t>
            </a:r>
            <a:r>
              <a:rPr lang="vi-VN" sz="3200">
                <a:latin typeface="Times New Roman" panose="02020603050405020304" pitchFamily="18" charset="0"/>
                <a:cs typeface="Times New Roman" panose="02020603050405020304" pitchFamily="18" charset="0"/>
              </a:rPr>
              <a:t> </a:t>
            </a:r>
            <a:endParaRPr lang="en-US" sz="3200">
              <a:latin typeface="Times New Roman" panose="02020603050405020304" pitchFamily="18" charset="0"/>
              <a:cs typeface="Times New Roman" panose="02020603050405020304" pitchFamily="18" charset="0"/>
            </a:endParaRPr>
          </a:p>
        </p:txBody>
      </p:sp>
      <p:sp>
        <p:nvSpPr>
          <p:cNvPr id="16" name="5-Point Star 15"/>
          <p:cNvSpPr/>
          <p:nvPr/>
        </p:nvSpPr>
        <p:spPr>
          <a:xfrm>
            <a:off x="8399041" y="3745958"/>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extLst>
      <p:ext uri="{BB962C8B-B14F-4D97-AF65-F5344CB8AC3E}">
        <p14:creationId xmlns:p14="http://schemas.microsoft.com/office/powerpoint/2010/main" val="1995724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11</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6</a:t>
            </a:fld>
            <a:endParaRPr lang="en-US" sz="1400" b="1" dirty="0">
              <a:solidFill>
                <a:srgbClr val="FF0000"/>
              </a:solidFill>
            </a:endParaRPr>
          </a:p>
        </p:txBody>
      </p:sp>
      <p:sp>
        <p:nvSpPr>
          <p:cNvPr id="9" name="Rectangle 2"/>
          <p:cNvSpPr>
            <a:spLocks noChangeArrowheads="1"/>
          </p:cNvSpPr>
          <p:nvPr/>
        </p:nvSpPr>
        <p:spPr bwMode="auto">
          <a:xfrm>
            <a:off x="994611" y="1001461"/>
            <a:ext cx="1386640"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a:t>
            </a:r>
            <a:r>
              <a:rPr lang="en-US" altLang="en-US" sz="2800" b="1" smtClean="0">
                <a:solidFill>
                  <a:srgbClr val="FF0000"/>
                </a:solidFill>
                <a:latin typeface="Times New Roman" pitchFamily="18" charset="0"/>
                <a:cs typeface="Times New Roman" pitchFamily="18" charset="0"/>
              </a:rPr>
              <a:t>3</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2648874" y="929857"/>
            <a:ext cx="8590064" cy="2169825"/>
          </a:xfrm>
          <a:prstGeom prst="rect">
            <a:avLst/>
          </a:prstGeom>
          <a:solidFill>
            <a:schemeClr val="accent2">
              <a:lumMod val="40000"/>
              <a:lumOff val="60000"/>
            </a:schemeClr>
          </a:solidFill>
          <a:ln w="57150">
            <a:solidFill>
              <a:schemeClr val="accent1"/>
            </a:solidFill>
          </a:ln>
        </p:spPr>
        <p:txBody>
          <a:bodyPr wrap="square">
            <a:spAutoFit/>
          </a:bodyPr>
          <a:lstStyle/>
          <a:p>
            <a:pPr marL="457200" indent="-457200">
              <a:lnSpc>
                <a:spcPct val="150000"/>
              </a:lnSpc>
              <a:buFontTx/>
              <a:buChar char="-"/>
            </a:pPr>
            <a:r>
              <a:rPr lang="vi-VN" sz="3000" smtClean="0">
                <a:latin typeface="+mj-lt"/>
              </a:rPr>
              <a:t> </a:t>
            </a:r>
            <a:r>
              <a:rPr lang="vi-VN" sz="3000">
                <a:latin typeface="+mj-lt"/>
              </a:rPr>
              <a:t>Bình bay hơi làm lạnh chất tải lạnh (nước, nước </a:t>
            </a:r>
            <a:r>
              <a:rPr lang="en-US" sz="3000" smtClean="0">
                <a:latin typeface="Times New Roman" panose="02020603050405020304" pitchFamily="18" charset="0"/>
                <a:cs typeface="Times New Roman" panose="02020603050405020304" pitchFamily="18" charset="0"/>
              </a:rPr>
              <a:t>m</a:t>
            </a:r>
            <a:r>
              <a:rPr lang="vi-VN" sz="3000" smtClean="0">
                <a:latin typeface="+mj-lt"/>
              </a:rPr>
              <a:t>uối</a:t>
            </a:r>
            <a:r>
              <a:rPr lang="vi-VN" sz="3000">
                <a:latin typeface="+mj-lt"/>
              </a:rPr>
              <a:t>) có môi chất lạnh </a:t>
            </a:r>
            <a:r>
              <a:rPr lang="en-US" sz="3000" smtClean="0">
                <a:latin typeface="+mj-lt"/>
              </a:rPr>
              <a:t>Nh3 </a:t>
            </a:r>
            <a:r>
              <a:rPr lang="vi-VN" sz="3000" smtClean="0">
                <a:latin typeface="+mj-lt"/>
              </a:rPr>
              <a:t>sôi </a:t>
            </a:r>
            <a:r>
              <a:rPr lang="vi-VN" sz="3000">
                <a:latin typeface="+mj-lt"/>
              </a:rPr>
              <a:t>ngoài ống là </a:t>
            </a:r>
            <a:r>
              <a:rPr lang="en-US" sz="3000" smtClean="0">
                <a:latin typeface="+mj-lt"/>
              </a:rPr>
              <a:t>có cấu tạo như thế nào ?</a:t>
            </a:r>
            <a:endParaRPr lang="vi-VN" sz="3000">
              <a:latin typeface="+mj-lt"/>
            </a:endParaRPr>
          </a:p>
        </p:txBody>
      </p:sp>
      <p:sp>
        <p:nvSpPr>
          <p:cNvPr id="12" name="Rectangle 11"/>
          <p:cNvSpPr/>
          <p:nvPr/>
        </p:nvSpPr>
        <p:spPr>
          <a:xfrm>
            <a:off x="2648874" y="3708875"/>
            <a:ext cx="8590064" cy="2308324"/>
          </a:xfrm>
          <a:prstGeom prst="rect">
            <a:avLst/>
          </a:prstGeom>
          <a:solidFill>
            <a:schemeClr val="accent2">
              <a:lumMod val="40000"/>
              <a:lumOff val="60000"/>
            </a:schemeClr>
          </a:solidFill>
          <a:ln w="57150">
            <a:solidFill>
              <a:schemeClr val="accent1"/>
            </a:solidFill>
          </a:ln>
        </p:spPr>
        <p:txBody>
          <a:bodyPr wrap="square">
            <a:spAutoFit/>
          </a:bodyPr>
          <a:lstStyle/>
          <a:p>
            <a:pPr marL="457200" indent="-457200">
              <a:lnSpc>
                <a:spcPct val="150000"/>
              </a:lnSpc>
              <a:buFontTx/>
              <a:buChar char="-"/>
            </a:pPr>
            <a:r>
              <a:rPr lang="vi-VN" sz="3200" smtClean="0">
                <a:latin typeface="+mj-lt"/>
              </a:rPr>
              <a:t>loại </a:t>
            </a:r>
            <a:r>
              <a:rPr lang="vi-VN" sz="3200">
                <a:latin typeface="+mj-lt"/>
              </a:rPr>
              <a:t>ống </a:t>
            </a:r>
            <a:r>
              <a:rPr lang="en-US" sz="3200" smtClean="0">
                <a:latin typeface="Times New Roman" panose="02020603050405020304" pitchFamily="18" charset="0"/>
                <a:cs typeface="Times New Roman" panose="02020603050405020304" pitchFamily="18" charset="0"/>
              </a:rPr>
              <a:t>ch</a:t>
            </a:r>
            <a:r>
              <a:rPr lang="vi-VN" sz="3200" smtClean="0">
                <a:latin typeface="+mj-lt"/>
              </a:rPr>
              <a:t>ùm</a:t>
            </a:r>
            <a:r>
              <a:rPr lang="vi-VN" sz="3200">
                <a:latin typeface="+mj-lt"/>
              </a:rPr>
              <a:t>, chất tải lạnh đi trong ống trao đổi nhiệt. Đối với bình NH</a:t>
            </a:r>
            <a:r>
              <a:rPr lang="vi-VN" sz="3200" baseline="-25000">
                <a:latin typeface="+mj-lt"/>
              </a:rPr>
              <a:t>3</a:t>
            </a:r>
            <a:r>
              <a:rPr lang="vi-VN" sz="3200">
                <a:latin typeface="+mj-lt"/>
              </a:rPr>
              <a:t> thường dùng ống trơn, đường kính từ 25mm → 30mm. </a:t>
            </a:r>
          </a:p>
        </p:txBody>
      </p:sp>
      <p:sp>
        <p:nvSpPr>
          <p:cNvPr id="13" name="Rectangle 12"/>
          <p:cNvSpPr/>
          <p:nvPr/>
        </p:nvSpPr>
        <p:spPr>
          <a:xfrm>
            <a:off x="575968" y="3173572"/>
            <a:ext cx="3163045" cy="674031"/>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sz="3600">
                <a:solidFill>
                  <a:srgbClr val="00B0F0"/>
                </a:solidFill>
                <a:latin typeface="Century Gothic" panose="020B0502020202020204"/>
              </a:rPr>
              <a:t>Trả lời câu </a:t>
            </a:r>
            <a:r>
              <a:rPr lang="en-US" sz="3600" smtClean="0">
                <a:solidFill>
                  <a:srgbClr val="00B0F0"/>
                </a:solidFill>
                <a:latin typeface="Century Gothic" panose="020B0502020202020204"/>
              </a:rPr>
              <a:t>3:</a:t>
            </a:r>
            <a:endParaRPr lang="en-US" sz="3600">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3307867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15</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7</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9" name="Rectangle 2"/>
          <p:cNvSpPr>
            <a:spLocks noChangeArrowheads="1"/>
          </p:cNvSpPr>
          <p:nvPr/>
        </p:nvSpPr>
        <p:spPr bwMode="auto">
          <a:xfrm>
            <a:off x="994610" y="962526"/>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en-US" altLang="en-US" sz="3200" b="1" smtClean="0">
                <a:solidFill>
                  <a:schemeClr val="bg1"/>
                </a:solidFill>
                <a:latin typeface="Times New Roman" pitchFamily="18" charset="0"/>
                <a:cs typeface="Times New Roman" pitchFamily="18" charset="0"/>
              </a:rPr>
              <a:t>4.3 BẢO VỆ THIẾT BỊ BAY HƠI</a:t>
            </a:r>
            <a:endParaRPr lang="en-US" altLang="en-US" sz="3200" b="1" dirty="0">
              <a:solidFill>
                <a:schemeClr val="bg1"/>
              </a:solidFill>
              <a:latin typeface="Times New Roman" pitchFamily="18" charset="0"/>
              <a:cs typeface="Times New Roman" pitchFamily="18" charset="0"/>
            </a:endParaRPr>
          </a:p>
        </p:txBody>
      </p:sp>
      <p:sp>
        <p:nvSpPr>
          <p:cNvPr id="11" name="Rectangle 2"/>
          <p:cNvSpPr>
            <a:spLocks noChangeArrowheads="1"/>
          </p:cNvSpPr>
          <p:nvPr/>
        </p:nvSpPr>
        <p:spPr bwMode="auto">
          <a:xfrm>
            <a:off x="994610" y="1465310"/>
            <a:ext cx="11197390" cy="94538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smtClean="0">
                <a:solidFill>
                  <a:srgbClr val="FF0000"/>
                </a:solidFill>
                <a:latin typeface="Times New Roman" pitchFamily="18" charset="0"/>
                <a:cs typeface="Times New Roman" pitchFamily="18" charset="0"/>
              </a:rPr>
              <a:t>4.3.3</a:t>
            </a:r>
            <a:r>
              <a:rPr lang="vi-VN" altLang="en-US" sz="3600" b="1">
                <a:solidFill>
                  <a:srgbClr val="FF0000"/>
                </a:solidFill>
                <a:latin typeface="Times New Roman" pitchFamily="18" charset="0"/>
                <a:cs typeface="Times New Roman" pitchFamily="18" charset="0"/>
              </a:rPr>
              <a:t>. Sơ đồ bảo vệ tràn lỏng ở dàn bay hơi NH3</a:t>
            </a:r>
            <a:endParaRPr lang="en-US" altLang="en-US" sz="3600" b="1" dirty="0">
              <a:solidFill>
                <a:srgbClr val="FF0000"/>
              </a:solidFill>
              <a:latin typeface="Times New Roman" pitchFamily="18" charset="0"/>
              <a:cs typeface="Times New Roman" pitchFamily="18" charset="0"/>
            </a:endParaRPr>
          </a:p>
        </p:txBody>
      </p:sp>
      <p:sp>
        <p:nvSpPr>
          <p:cNvPr id="12" name="Rectangle 11"/>
          <p:cNvSpPr/>
          <p:nvPr/>
        </p:nvSpPr>
        <p:spPr>
          <a:xfrm>
            <a:off x="2306783" y="2913474"/>
            <a:ext cx="9102436" cy="2640723"/>
          </a:xfrm>
          <a:prstGeom prst="rect">
            <a:avLst/>
          </a:prstGeom>
        </p:spPr>
        <p:txBody>
          <a:bodyPr wrap="square">
            <a:spAutoFit/>
          </a:bodyPr>
          <a:lstStyle/>
          <a:p>
            <a:pPr algn="just">
              <a:lnSpc>
                <a:spcPct val="115000"/>
              </a:lnSpc>
              <a:spcBef>
                <a:spcPts val="600"/>
              </a:spcBef>
              <a:spcAft>
                <a:spcPts val="600"/>
              </a:spcAft>
            </a:pPr>
            <a:r>
              <a:rPr lang="vi-VN" sz="3200">
                <a:latin typeface="Times New Roman" panose="02020603050405020304" pitchFamily="18" charset="0"/>
                <a:ea typeface="Times New Roman" panose="02020603050405020304" pitchFamily="18" charset="0"/>
              </a:rPr>
              <a:t>- </a:t>
            </a:r>
            <a:r>
              <a:rPr lang="vi-VN" sz="3600">
                <a:latin typeface="Times New Roman" panose="02020603050405020304" pitchFamily="18" charset="0"/>
                <a:ea typeface="Times New Roman" panose="02020603050405020304" pitchFamily="18" charset="0"/>
              </a:rPr>
              <a:t>Đối với hệ thống lạnh gồm nhiều dàn bay hơi như sơ đồ, để bảo vệ tràn lỏng về MN, người ta bố trí 1 bình tách lỏng cho toàn hệ thống dàn lạnh và trang bị 1 relay mức lỏng (LC). </a:t>
            </a:r>
            <a:r>
              <a:rPr lang="en-US" sz="3600" smtClean="0">
                <a:latin typeface="Times New Roman" panose="02020603050405020304" pitchFamily="18" charset="0"/>
                <a:ea typeface="Times New Roman" panose="02020603050405020304" pitchFamily="18" charset="0"/>
              </a:rPr>
              <a:t> </a:t>
            </a:r>
            <a:endParaRPr lang="vi-VN" sz="3600">
              <a:latin typeface="Times New Roman" panose="02020603050405020304" pitchFamily="18" charset="0"/>
              <a:ea typeface="Times New Roman" panose="02020603050405020304" pitchFamily="18" charset="0"/>
            </a:endParaRPr>
          </a:p>
        </p:txBody>
      </p:sp>
      <p:sp>
        <p:nvSpPr>
          <p:cNvPr id="13" name="Rectangle 12"/>
          <p:cNvSpPr/>
          <p:nvPr/>
        </p:nvSpPr>
        <p:spPr>
          <a:xfrm>
            <a:off x="712324" y="3829727"/>
            <a:ext cx="1306976" cy="609398"/>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vi-VN" sz="3200" b="1" smtClean="0">
                <a:latin typeface="Times New Roman" panose="02020603050405020304" pitchFamily="18" charset="0"/>
                <a:ea typeface="Times New Roman" panose="02020603050405020304" pitchFamily="18" charset="0"/>
                <a:cs typeface="Times New Roman" panose="02020603050405020304" pitchFamily="18" charset="0"/>
              </a:rPr>
              <a:t>Sơ</a:t>
            </a: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 đồ</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07624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15</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8</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9" name="Rectangle 2"/>
          <p:cNvSpPr>
            <a:spLocks noChangeArrowheads="1"/>
          </p:cNvSpPr>
          <p:nvPr/>
        </p:nvSpPr>
        <p:spPr bwMode="auto">
          <a:xfrm>
            <a:off x="994610" y="962526"/>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en-US" altLang="en-US" sz="3200" b="1" smtClean="0">
                <a:solidFill>
                  <a:schemeClr val="bg1"/>
                </a:solidFill>
                <a:latin typeface="Times New Roman" pitchFamily="18" charset="0"/>
                <a:cs typeface="Times New Roman" pitchFamily="18" charset="0"/>
              </a:rPr>
              <a:t>4.3 BẢO VỆ THIẾT BỊ BAY HƠI</a:t>
            </a:r>
            <a:endParaRPr lang="en-US" altLang="en-US" sz="3200" b="1" dirty="0">
              <a:solidFill>
                <a:schemeClr val="bg1"/>
              </a:solidFill>
              <a:latin typeface="Times New Roman" pitchFamily="18" charset="0"/>
              <a:cs typeface="Times New Roman" pitchFamily="18" charset="0"/>
            </a:endParaRPr>
          </a:p>
        </p:txBody>
      </p:sp>
      <p:sp>
        <p:nvSpPr>
          <p:cNvPr id="11" name="Rectangle 2"/>
          <p:cNvSpPr>
            <a:spLocks noChangeArrowheads="1"/>
          </p:cNvSpPr>
          <p:nvPr/>
        </p:nvSpPr>
        <p:spPr bwMode="auto">
          <a:xfrm>
            <a:off x="994610" y="1465310"/>
            <a:ext cx="11197390" cy="94538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smtClean="0">
                <a:solidFill>
                  <a:srgbClr val="FF0000"/>
                </a:solidFill>
                <a:latin typeface="Times New Roman" pitchFamily="18" charset="0"/>
                <a:cs typeface="Times New Roman" pitchFamily="18" charset="0"/>
              </a:rPr>
              <a:t>4.3.3</a:t>
            </a:r>
            <a:r>
              <a:rPr lang="vi-VN" altLang="en-US" sz="3600" b="1">
                <a:solidFill>
                  <a:srgbClr val="FF0000"/>
                </a:solidFill>
                <a:latin typeface="Times New Roman" pitchFamily="18" charset="0"/>
                <a:cs typeface="Times New Roman" pitchFamily="18" charset="0"/>
              </a:rPr>
              <a:t>. Sơ đồ bảo vệ tràn lỏng ở dàn bay hơi NH3</a:t>
            </a:r>
            <a:endParaRPr lang="en-US" altLang="en-US" sz="3600" b="1" dirty="0">
              <a:solidFill>
                <a:srgbClr val="FF0000"/>
              </a:solidFill>
              <a:latin typeface="Times New Roman" pitchFamily="18" charset="0"/>
              <a:cs typeface="Times New Roman" pitchFamily="18" charset="0"/>
            </a:endParaRPr>
          </a:p>
        </p:txBody>
      </p:sp>
      <p:sp>
        <p:nvSpPr>
          <p:cNvPr id="12" name="Rectangle 11"/>
          <p:cNvSpPr/>
          <p:nvPr/>
        </p:nvSpPr>
        <p:spPr>
          <a:xfrm>
            <a:off x="1953491" y="2750028"/>
            <a:ext cx="9850581" cy="3951851"/>
          </a:xfrm>
          <a:prstGeom prst="rect">
            <a:avLst/>
          </a:prstGeom>
        </p:spPr>
        <p:txBody>
          <a:bodyPr wrap="square">
            <a:spAutoFit/>
          </a:bodyPr>
          <a:lstStyle/>
          <a:p>
            <a:pPr algn="just">
              <a:lnSpc>
                <a:spcPct val="115000"/>
              </a:lnSpc>
              <a:spcBef>
                <a:spcPts val="600"/>
              </a:spcBef>
              <a:spcAft>
                <a:spcPts val="600"/>
              </a:spcAft>
            </a:pPr>
            <a:r>
              <a:rPr lang="vi-VN" sz="3200">
                <a:latin typeface="Times New Roman" panose="02020603050405020304" pitchFamily="18" charset="0"/>
                <a:ea typeface="Times New Roman" panose="02020603050405020304" pitchFamily="18" charset="0"/>
              </a:rPr>
              <a:t>- </a:t>
            </a:r>
            <a:r>
              <a:rPr lang="vi-VN" sz="3200" smtClean="0">
                <a:latin typeface="Times New Roman" panose="02020603050405020304" pitchFamily="18" charset="0"/>
                <a:ea typeface="Times New Roman" panose="02020603050405020304" pitchFamily="18" charset="0"/>
              </a:rPr>
              <a:t>Relay </a:t>
            </a:r>
            <a:r>
              <a:rPr lang="vi-VN" sz="3200">
                <a:latin typeface="Times New Roman" panose="02020603050405020304" pitchFamily="18" charset="0"/>
                <a:ea typeface="Times New Roman" panose="02020603050405020304" pitchFamily="18" charset="0"/>
              </a:rPr>
              <a:t>này đảm đương 2 nhiệm vụ là:</a:t>
            </a:r>
          </a:p>
          <a:p>
            <a:pPr algn="just">
              <a:lnSpc>
                <a:spcPct val="115000"/>
              </a:lnSpc>
              <a:spcBef>
                <a:spcPts val="600"/>
              </a:spcBef>
              <a:spcAft>
                <a:spcPts val="600"/>
              </a:spcAft>
            </a:pPr>
            <a:r>
              <a:rPr lang="vi-VN" sz="3200">
                <a:latin typeface="Times New Roman" panose="02020603050405020304" pitchFamily="18" charset="0"/>
                <a:ea typeface="Times New Roman" panose="02020603050405020304" pitchFamily="18" charset="0"/>
              </a:rPr>
              <a:t>		+ Cấp lỏng khi đóng mở van điện từ</a:t>
            </a:r>
          </a:p>
          <a:p>
            <a:pPr algn="just">
              <a:lnSpc>
                <a:spcPct val="115000"/>
              </a:lnSpc>
              <a:spcBef>
                <a:spcPts val="600"/>
              </a:spcBef>
              <a:spcAft>
                <a:spcPts val="600"/>
              </a:spcAft>
            </a:pPr>
            <a:r>
              <a:rPr lang="vi-VN" sz="3200">
                <a:latin typeface="Times New Roman" panose="02020603050405020304" pitchFamily="18" charset="0"/>
                <a:ea typeface="Times New Roman" panose="02020603050405020304" pitchFamily="18" charset="0"/>
              </a:rPr>
              <a:t>		+ Báo tín hiệu nguy hiểm để cắt MN khi mức lỏng trong bình tách lỏng đạt đến mức nguy hiểm.</a:t>
            </a:r>
          </a:p>
          <a:p>
            <a:pPr algn="just">
              <a:lnSpc>
                <a:spcPct val="115000"/>
              </a:lnSpc>
              <a:spcBef>
                <a:spcPts val="600"/>
              </a:spcBef>
              <a:spcAft>
                <a:spcPts val="600"/>
              </a:spcAft>
            </a:pPr>
            <a:r>
              <a:rPr lang="vi-VN" sz="3200">
                <a:latin typeface="Times New Roman" panose="02020603050405020304" pitchFamily="18" charset="0"/>
                <a:ea typeface="Times New Roman" panose="02020603050405020304" pitchFamily="18" charset="0"/>
              </a:rPr>
              <a:t>- Chú ý:   Khi MN dừng, van điện từ ngắt không phụ thuộc vào relay mức lỏng (LC)</a:t>
            </a:r>
          </a:p>
        </p:txBody>
      </p:sp>
    </p:spTree>
    <p:extLst>
      <p:ext uri="{BB962C8B-B14F-4D97-AF65-F5344CB8AC3E}">
        <p14:creationId xmlns:p14="http://schemas.microsoft.com/office/powerpoint/2010/main" val="7330575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15</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9</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pic>
        <p:nvPicPr>
          <p:cNvPr id="12" name="Picture 11" descr="b"/>
          <p:cNvPicPr/>
          <p:nvPr/>
        </p:nvPicPr>
        <p:blipFill>
          <a:blip r:embed="rId3">
            <a:extLst>
              <a:ext uri="{28A0092B-C50C-407E-A947-70E740481C1C}">
                <a14:useLocalDpi xmlns:a14="http://schemas.microsoft.com/office/drawing/2010/main" val="0"/>
              </a:ext>
            </a:extLst>
          </a:blip>
          <a:srcRect/>
          <a:stretch>
            <a:fillRect/>
          </a:stretch>
        </p:blipFill>
        <p:spPr bwMode="auto">
          <a:xfrm>
            <a:off x="762000" y="962527"/>
            <a:ext cx="11296650" cy="5870158"/>
          </a:xfrm>
          <a:prstGeom prst="rect">
            <a:avLst/>
          </a:prstGeom>
          <a:noFill/>
          <a:ln>
            <a:noFill/>
          </a:ln>
        </p:spPr>
      </p:pic>
    </p:spTree>
    <p:extLst>
      <p:ext uri="{BB962C8B-B14F-4D97-AF65-F5344CB8AC3E}">
        <p14:creationId xmlns:p14="http://schemas.microsoft.com/office/powerpoint/2010/main" val="22442812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15</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10</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357338" y="3315323"/>
            <a:ext cx="1547661" cy="1106200"/>
          </a:xfrm>
          <a:prstGeom prst="rect">
            <a:avLst/>
          </a:prstGeom>
          <a:solidFill>
            <a:schemeClr val="accent2"/>
          </a:solidFill>
        </p:spPr>
        <p:txBody>
          <a:bodyPr wrap="square">
            <a:spAutoFit/>
          </a:bodyPr>
          <a:lstStyle/>
          <a:p>
            <a:pPr algn="just">
              <a:lnSpc>
                <a:spcPct val="105000"/>
              </a:lnSpc>
              <a:spcBef>
                <a:spcPts val="100"/>
              </a:spcBef>
              <a:spcAft>
                <a:spcPts val="0"/>
              </a:spcAft>
              <a:tabLst>
                <a:tab pos="2743200" algn="ctr"/>
                <a:tab pos="5486400" algn="r"/>
              </a:tabLst>
            </a:pP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 Hoạt</a:t>
            </a:r>
          </a:p>
          <a:p>
            <a:pPr algn="just">
              <a:lnSpc>
                <a:spcPct val="105000"/>
              </a:lnSpc>
              <a:spcBef>
                <a:spcPts val="100"/>
              </a:spcBef>
              <a:spcAft>
                <a:spcPts val="0"/>
              </a:spcAft>
              <a:tabLst>
                <a:tab pos="2743200" algn="ctr"/>
                <a:tab pos="5486400" algn="r"/>
              </a:tabLst>
            </a:pP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 </a:t>
            </a:r>
            <a:r>
              <a:rPr lang="pt-BR" sz="3200" b="1">
                <a:latin typeface="Times New Roman" panose="02020603050405020304" pitchFamily="18" charset="0"/>
                <a:ea typeface="Times New Roman" panose="02020603050405020304" pitchFamily="18" charset="0"/>
                <a:cs typeface="Times New Roman" panose="02020603050405020304" pitchFamily="18" charset="0"/>
              </a:rPr>
              <a:t>động</a:t>
            </a:r>
            <a:endParaRPr lang="en-US" sz="3200">
              <a:latin typeface="Times New Roman" panose="02020603050405020304" pitchFamily="18" charset="0"/>
              <a:cs typeface="Times New Roman" panose="02020603050405020304" pitchFamily="18" charset="0"/>
            </a:endParaRPr>
          </a:p>
        </p:txBody>
      </p:sp>
      <p:sp>
        <p:nvSpPr>
          <p:cNvPr id="12" name="Rectangle 11"/>
          <p:cNvSpPr/>
          <p:nvPr/>
        </p:nvSpPr>
        <p:spPr>
          <a:xfrm>
            <a:off x="2094938" y="3150038"/>
            <a:ext cx="9144000" cy="3277820"/>
          </a:xfrm>
          <a:prstGeom prst="rect">
            <a:avLst/>
          </a:prstGeom>
        </p:spPr>
        <p:txBody>
          <a:bodyPr wrap="square">
            <a:spAutoFit/>
          </a:bodyPr>
          <a:lstStyle/>
          <a:p>
            <a:pPr algn="just">
              <a:lnSpc>
                <a:spcPct val="115000"/>
              </a:lnSpc>
              <a:spcBef>
                <a:spcPts val="600"/>
              </a:spcBef>
              <a:spcAft>
                <a:spcPts val="600"/>
              </a:spcAft>
            </a:pPr>
            <a:r>
              <a:rPr lang="vi-VN" sz="3600">
                <a:latin typeface="Times New Roman" panose="02020603050405020304" pitchFamily="18" charset="0"/>
                <a:ea typeface="Times New Roman" panose="02020603050405020304" pitchFamily="18" charset="0"/>
              </a:rPr>
              <a:t>- Khi vận hành hệ thống lạnh có bình bay hơi ống vỏ kiểu môi chất sôi ngoài ống, chất tải lạnh đi trong ống, khi chế độ làm việc dao động dễ xảy ra nguy cơ chất tải lạnh đóng băng trong ống, làm nổ ống, gây xì, hở, </a:t>
            </a:r>
          </a:p>
        </p:txBody>
      </p:sp>
      <p:sp>
        <p:nvSpPr>
          <p:cNvPr id="13" name="Rectangle 2"/>
          <p:cNvSpPr>
            <a:spLocks noChangeArrowheads="1"/>
          </p:cNvSpPr>
          <p:nvPr/>
        </p:nvSpPr>
        <p:spPr bwMode="auto">
          <a:xfrm>
            <a:off x="994610" y="969590"/>
            <a:ext cx="11197390" cy="163344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4.3.4. BẢO VỆ BÌNH BAY HƠI KHÔNG BỊ ĐÓNG BĂNG CHẤT TẢI LẠNH</a:t>
            </a:r>
            <a:endParaRPr lang="en-US" altLang="en-US" sz="36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3922584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15</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11</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357338" y="3315323"/>
            <a:ext cx="1547661" cy="1106200"/>
          </a:xfrm>
          <a:prstGeom prst="rect">
            <a:avLst/>
          </a:prstGeom>
          <a:solidFill>
            <a:schemeClr val="accent2"/>
          </a:solidFill>
        </p:spPr>
        <p:txBody>
          <a:bodyPr wrap="square">
            <a:spAutoFit/>
          </a:bodyPr>
          <a:lstStyle/>
          <a:p>
            <a:pPr algn="just">
              <a:lnSpc>
                <a:spcPct val="105000"/>
              </a:lnSpc>
              <a:spcBef>
                <a:spcPts val="100"/>
              </a:spcBef>
              <a:spcAft>
                <a:spcPts val="0"/>
              </a:spcAft>
              <a:tabLst>
                <a:tab pos="2743200" algn="ctr"/>
                <a:tab pos="5486400" algn="r"/>
              </a:tabLst>
            </a:pP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 Hoạt</a:t>
            </a:r>
          </a:p>
          <a:p>
            <a:pPr algn="just">
              <a:lnSpc>
                <a:spcPct val="105000"/>
              </a:lnSpc>
              <a:spcBef>
                <a:spcPts val="100"/>
              </a:spcBef>
              <a:spcAft>
                <a:spcPts val="0"/>
              </a:spcAft>
              <a:tabLst>
                <a:tab pos="2743200" algn="ctr"/>
                <a:tab pos="5486400" algn="r"/>
              </a:tabLst>
            </a:pP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 </a:t>
            </a:r>
            <a:r>
              <a:rPr lang="pt-BR" sz="3200" b="1">
                <a:latin typeface="Times New Roman" panose="02020603050405020304" pitchFamily="18" charset="0"/>
                <a:ea typeface="Times New Roman" panose="02020603050405020304" pitchFamily="18" charset="0"/>
                <a:cs typeface="Times New Roman" panose="02020603050405020304" pitchFamily="18" charset="0"/>
              </a:rPr>
              <a:t>động</a:t>
            </a:r>
            <a:endParaRPr lang="en-US" sz="3200">
              <a:latin typeface="Times New Roman" panose="02020603050405020304" pitchFamily="18" charset="0"/>
              <a:cs typeface="Times New Roman" panose="02020603050405020304" pitchFamily="18" charset="0"/>
            </a:endParaRPr>
          </a:p>
        </p:txBody>
      </p:sp>
      <p:sp>
        <p:nvSpPr>
          <p:cNvPr id="12" name="Rectangle 11"/>
          <p:cNvSpPr/>
          <p:nvPr/>
        </p:nvSpPr>
        <p:spPr>
          <a:xfrm>
            <a:off x="2487749" y="3137993"/>
            <a:ext cx="8211112" cy="2794611"/>
          </a:xfrm>
          <a:prstGeom prst="rect">
            <a:avLst/>
          </a:prstGeom>
        </p:spPr>
        <p:txBody>
          <a:bodyPr wrap="square">
            <a:spAutoFit/>
          </a:bodyPr>
          <a:lstStyle/>
          <a:p>
            <a:pPr algn="just">
              <a:lnSpc>
                <a:spcPct val="115000"/>
              </a:lnSpc>
              <a:spcBef>
                <a:spcPts val="600"/>
              </a:spcBef>
              <a:spcAft>
                <a:spcPts val="600"/>
              </a:spcAft>
            </a:pPr>
            <a:r>
              <a:rPr lang="vi-VN" sz="3600" smtClean="0">
                <a:latin typeface="Times New Roman" panose="02020603050405020304" pitchFamily="18" charset="0"/>
                <a:ea typeface="Times New Roman" panose="02020603050405020304" pitchFamily="18" charset="0"/>
              </a:rPr>
              <a:t>-  </a:t>
            </a:r>
            <a:r>
              <a:rPr lang="vi-VN" sz="3600">
                <a:latin typeface="Times New Roman" panose="02020603050405020304" pitchFamily="18" charset="0"/>
                <a:ea typeface="Times New Roman" panose="02020603050405020304" pitchFamily="18" charset="0"/>
              </a:rPr>
              <a:t>Các nguyên nhân có thể dẫn đến đóng băng chất tải lạnh trong ống là:</a:t>
            </a:r>
          </a:p>
          <a:p>
            <a:pPr algn="just">
              <a:lnSpc>
                <a:spcPct val="115000"/>
              </a:lnSpc>
              <a:spcBef>
                <a:spcPts val="600"/>
              </a:spcBef>
              <a:spcAft>
                <a:spcPts val="600"/>
              </a:spcAft>
            </a:pPr>
            <a:r>
              <a:rPr lang="vi-VN" sz="3600">
                <a:latin typeface="Times New Roman" panose="02020603050405020304" pitchFamily="18" charset="0"/>
                <a:ea typeface="Times New Roman" panose="02020603050405020304" pitchFamily="18" charset="0"/>
              </a:rPr>
              <a:t>+ Nhiệt độ sôi T</a:t>
            </a:r>
            <a:r>
              <a:rPr lang="vi-VN" sz="3600" baseline="-25000">
                <a:latin typeface="Times New Roman" panose="02020603050405020304" pitchFamily="18" charset="0"/>
                <a:ea typeface="Times New Roman" panose="02020603050405020304" pitchFamily="18" charset="0"/>
              </a:rPr>
              <a:t>o</a:t>
            </a:r>
            <a:r>
              <a:rPr lang="vi-VN" sz="3600">
                <a:latin typeface="Times New Roman" panose="02020603050405020304" pitchFamily="18" charset="0"/>
                <a:ea typeface="Times New Roman" panose="02020603050405020304" pitchFamily="18" charset="0"/>
              </a:rPr>
              <a:t> quá thấp so với nhiệt độ đóng băng chất tải lạnh, </a:t>
            </a:r>
          </a:p>
        </p:txBody>
      </p:sp>
      <p:sp>
        <p:nvSpPr>
          <p:cNvPr id="13" name="Rectangle 2"/>
          <p:cNvSpPr>
            <a:spLocks noChangeArrowheads="1"/>
          </p:cNvSpPr>
          <p:nvPr/>
        </p:nvSpPr>
        <p:spPr bwMode="auto">
          <a:xfrm>
            <a:off x="994610" y="969590"/>
            <a:ext cx="11197390" cy="163344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4.3.4. BẢO VỆ BÌNH BAY HƠI KHÔNG BỊ ĐÓNG BĂNG CHẤT TẢI LẠNH</a:t>
            </a:r>
            <a:endParaRPr lang="en-US" altLang="en-US" sz="36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8046716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15</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12</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357338" y="3315323"/>
            <a:ext cx="1547661" cy="1106200"/>
          </a:xfrm>
          <a:prstGeom prst="rect">
            <a:avLst/>
          </a:prstGeom>
          <a:solidFill>
            <a:schemeClr val="accent2"/>
          </a:solidFill>
        </p:spPr>
        <p:txBody>
          <a:bodyPr wrap="square">
            <a:spAutoFit/>
          </a:bodyPr>
          <a:lstStyle/>
          <a:p>
            <a:pPr algn="just">
              <a:lnSpc>
                <a:spcPct val="105000"/>
              </a:lnSpc>
              <a:spcBef>
                <a:spcPts val="100"/>
              </a:spcBef>
              <a:spcAft>
                <a:spcPts val="0"/>
              </a:spcAft>
              <a:tabLst>
                <a:tab pos="2743200" algn="ctr"/>
                <a:tab pos="5486400" algn="r"/>
              </a:tabLst>
            </a:pP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 Hoạt</a:t>
            </a:r>
          </a:p>
          <a:p>
            <a:pPr algn="just">
              <a:lnSpc>
                <a:spcPct val="105000"/>
              </a:lnSpc>
              <a:spcBef>
                <a:spcPts val="100"/>
              </a:spcBef>
              <a:spcAft>
                <a:spcPts val="0"/>
              </a:spcAft>
              <a:tabLst>
                <a:tab pos="2743200" algn="ctr"/>
                <a:tab pos="5486400" algn="r"/>
              </a:tabLst>
            </a:pP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 </a:t>
            </a:r>
            <a:r>
              <a:rPr lang="pt-BR" sz="3200" b="1">
                <a:latin typeface="Times New Roman" panose="02020603050405020304" pitchFamily="18" charset="0"/>
                <a:ea typeface="Times New Roman" panose="02020603050405020304" pitchFamily="18" charset="0"/>
                <a:cs typeface="Times New Roman" panose="02020603050405020304" pitchFamily="18" charset="0"/>
              </a:rPr>
              <a:t>động</a:t>
            </a:r>
            <a:endParaRPr lang="en-US" sz="3200">
              <a:latin typeface="Times New Roman" panose="02020603050405020304" pitchFamily="18" charset="0"/>
              <a:cs typeface="Times New Roman" panose="02020603050405020304" pitchFamily="18" charset="0"/>
            </a:endParaRPr>
          </a:p>
        </p:txBody>
      </p:sp>
      <p:sp>
        <p:nvSpPr>
          <p:cNvPr id="12" name="Rectangle 11"/>
          <p:cNvSpPr/>
          <p:nvPr/>
        </p:nvSpPr>
        <p:spPr>
          <a:xfrm>
            <a:off x="2094938" y="2610102"/>
            <a:ext cx="9144000" cy="3739485"/>
          </a:xfrm>
          <a:prstGeom prst="rect">
            <a:avLst/>
          </a:prstGeom>
        </p:spPr>
        <p:txBody>
          <a:bodyPr wrap="square">
            <a:spAutoFit/>
          </a:bodyPr>
          <a:lstStyle/>
          <a:p>
            <a:pPr algn="just">
              <a:lnSpc>
                <a:spcPct val="115000"/>
              </a:lnSpc>
              <a:spcBef>
                <a:spcPts val="600"/>
              </a:spcBef>
              <a:spcAft>
                <a:spcPts val="600"/>
              </a:spcAft>
            </a:pPr>
            <a:r>
              <a:rPr lang="en-US" sz="3600" smtClean="0">
                <a:latin typeface="Times New Roman" panose="02020603050405020304" pitchFamily="18" charset="0"/>
                <a:ea typeface="Times New Roman" panose="02020603050405020304" pitchFamily="18" charset="0"/>
              </a:rPr>
              <a:t>T</a:t>
            </a:r>
            <a:r>
              <a:rPr lang="vi-VN" sz="3600" smtClean="0">
                <a:latin typeface="Times New Roman" panose="02020603050405020304" pitchFamily="18" charset="0"/>
                <a:ea typeface="Times New Roman" panose="02020603050405020304" pitchFamily="18" charset="0"/>
              </a:rPr>
              <a:t>hông </a:t>
            </a:r>
            <a:r>
              <a:rPr lang="vi-VN" sz="3600">
                <a:latin typeface="Times New Roman" panose="02020603050405020304" pitchFamily="18" charset="0"/>
                <a:ea typeface="Times New Roman" panose="02020603050405020304" pitchFamily="18" charset="0"/>
              </a:rPr>
              <a:t>thường phải tính bằng công thức: </a:t>
            </a:r>
            <a:endParaRPr lang="en-US" sz="3600" smtClean="0">
              <a:latin typeface="Times New Roman" panose="02020603050405020304" pitchFamily="18" charset="0"/>
              <a:ea typeface="Times New Roman" panose="02020603050405020304" pitchFamily="18" charset="0"/>
            </a:endParaRPr>
          </a:p>
          <a:p>
            <a:pPr algn="just">
              <a:lnSpc>
                <a:spcPct val="115000"/>
              </a:lnSpc>
              <a:spcBef>
                <a:spcPts val="600"/>
              </a:spcBef>
              <a:spcAft>
                <a:spcPts val="600"/>
              </a:spcAft>
            </a:pPr>
            <a:r>
              <a:rPr lang="en-US" sz="3600">
                <a:latin typeface="Times New Roman" panose="02020603050405020304" pitchFamily="18" charset="0"/>
                <a:ea typeface="Times New Roman" panose="02020603050405020304" pitchFamily="18" charset="0"/>
              </a:rPr>
              <a:t> </a:t>
            </a: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T</a:t>
            </a:r>
            <a:r>
              <a:rPr lang="vi-VN" sz="3600" baseline="-25000" smtClean="0">
                <a:latin typeface="Times New Roman" panose="02020603050405020304" pitchFamily="18" charset="0"/>
                <a:ea typeface="Times New Roman" panose="02020603050405020304" pitchFamily="18" charset="0"/>
              </a:rPr>
              <a:t>o</a:t>
            </a:r>
            <a:r>
              <a:rPr lang="vi-VN" sz="3600" smtClean="0">
                <a:latin typeface="Times New Roman" panose="02020603050405020304" pitchFamily="18" charset="0"/>
                <a:ea typeface="Times New Roman" panose="02020603050405020304" pitchFamily="18" charset="0"/>
              </a:rPr>
              <a:t> </a:t>
            </a:r>
            <a:r>
              <a:rPr lang="vi-VN" sz="3600">
                <a:latin typeface="Times New Roman" panose="02020603050405020304" pitchFamily="18" charset="0"/>
                <a:ea typeface="Times New Roman" panose="02020603050405020304" pitchFamily="18" charset="0"/>
              </a:rPr>
              <a:t>= T</a:t>
            </a:r>
            <a:r>
              <a:rPr lang="vi-VN" sz="3600" baseline="-25000">
                <a:latin typeface="Times New Roman" panose="02020603050405020304" pitchFamily="18" charset="0"/>
                <a:ea typeface="Times New Roman" panose="02020603050405020304" pitchFamily="18" charset="0"/>
              </a:rPr>
              <a:t>ĐB</a:t>
            </a:r>
            <a:r>
              <a:rPr lang="vi-VN" sz="3600">
                <a:latin typeface="Times New Roman" panose="02020603050405020304" pitchFamily="18" charset="0"/>
                <a:ea typeface="Times New Roman" panose="02020603050405020304" pitchFamily="18" charset="0"/>
              </a:rPr>
              <a:t> + 5</a:t>
            </a:r>
            <a:r>
              <a:rPr lang="vi-VN" sz="3600" baseline="30000">
                <a:latin typeface="Times New Roman" panose="02020603050405020304" pitchFamily="18" charset="0"/>
                <a:ea typeface="Times New Roman" panose="02020603050405020304" pitchFamily="18" charset="0"/>
              </a:rPr>
              <a:t>o</a:t>
            </a:r>
            <a:r>
              <a:rPr lang="vi-VN" sz="3600">
                <a:latin typeface="Times New Roman" panose="02020603050405020304" pitchFamily="18" charset="0"/>
                <a:ea typeface="Times New Roman" panose="02020603050405020304" pitchFamily="18" charset="0"/>
              </a:rPr>
              <a:t>K</a:t>
            </a:r>
          </a:p>
          <a:p>
            <a:pPr algn="just">
              <a:lnSpc>
                <a:spcPct val="115000"/>
              </a:lnSpc>
              <a:spcBef>
                <a:spcPts val="600"/>
              </a:spcBef>
              <a:spcAft>
                <a:spcPts val="600"/>
              </a:spcAft>
            </a:pPr>
            <a:r>
              <a:rPr lang="vi-VN" sz="3600">
                <a:latin typeface="Times New Roman" panose="02020603050405020304" pitchFamily="18" charset="0"/>
                <a:ea typeface="Times New Roman" panose="02020603050405020304" pitchFamily="18" charset="0"/>
              </a:rPr>
              <a:t>             + P</a:t>
            </a:r>
            <a:r>
              <a:rPr lang="vi-VN" sz="3600" baseline="-25000">
                <a:latin typeface="Times New Roman" panose="02020603050405020304" pitchFamily="18" charset="0"/>
                <a:ea typeface="Times New Roman" panose="02020603050405020304" pitchFamily="18" charset="0"/>
              </a:rPr>
              <a:t>o</a:t>
            </a:r>
            <a:r>
              <a:rPr lang="vi-VN" sz="3600">
                <a:latin typeface="Times New Roman" panose="02020603050405020304" pitchFamily="18" charset="0"/>
                <a:ea typeface="Times New Roman" panose="02020603050405020304" pitchFamily="18" charset="0"/>
              </a:rPr>
              <a:t> xuống quá thấp</a:t>
            </a:r>
          </a:p>
          <a:p>
            <a:pPr algn="just">
              <a:lnSpc>
                <a:spcPct val="115000"/>
              </a:lnSpc>
              <a:spcBef>
                <a:spcPts val="600"/>
              </a:spcBef>
              <a:spcAft>
                <a:spcPts val="600"/>
              </a:spcAft>
            </a:pPr>
            <a:r>
              <a:rPr lang="vi-VN" sz="3600">
                <a:latin typeface="Times New Roman" panose="02020603050405020304" pitchFamily="18" charset="0"/>
                <a:ea typeface="Times New Roman" panose="02020603050405020304" pitchFamily="18" charset="0"/>
              </a:rPr>
              <a:t>             + Bơm chất tải lạnh bị trục trặc làm cho lưu lượng qua bình bay hơi quá ít</a:t>
            </a:r>
          </a:p>
        </p:txBody>
      </p:sp>
      <p:sp>
        <p:nvSpPr>
          <p:cNvPr id="13" name="Rectangle 2"/>
          <p:cNvSpPr>
            <a:spLocks noChangeArrowheads="1"/>
          </p:cNvSpPr>
          <p:nvPr/>
        </p:nvSpPr>
        <p:spPr bwMode="auto">
          <a:xfrm>
            <a:off x="994610" y="969590"/>
            <a:ext cx="11197390" cy="163344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4.3.4. BẢO VỆ BÌNH BAY HƠI KHÔNG BỊ ĐÓNG BĂNG CHẤT TẢI LẠNH</a:t>
            </a:r>
            <a:endParaRPr lang="en-US" altLang="en-US" sz="36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1391158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15</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13</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357338" y="3315323"/>
            <a:ext cx="1547661" cy="1106200"/>
          </a:xfrm>
          <a:prstGeom prst="rect">
            <a:avLst/>
          </a:prstGeom>
          <a:solidFill>
            <a:schemeClr val="accent2"/>
          </a:solidFill>
        </p:spPr>
        <p:txBody>
          <a:bodyPr wrap="square">
            <a:spAutoFit/>
          </a:bodyPr>
          <a:lstStyle/>
          <a:p>
            <a:pPr algn="just">
              <a:lnSpc>
                <a:spcPct val="105000"/>
              </a:lnSpc>
              <a:spcBef>
                <a:spcPts val="100"/>
              </a:spcBef>
              <a:spcAft>
                <a:spcPts val="0"/>
              </a:spcAft>
              <a:tabLst>
                <a:tab pos="2743200" algn="ctr"/>
                <a:tab pos="5486400" algn="r"/>
              </a:tabLst>
            </a:pP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 Hoạt</a:t>
            </a:r>
          </a:p>
          <a:p>
            <a:pPr algn="just">
              <a:lnSpc>
                <a:spcPct val="105000"/>
              </a:lnSpc>
              <a:spcBef>
                <a:spcPts val="100"/>
              </a:spcBef>
              <a:spcAft>
                <a:spcPts val="0"/>
              </a:spcAft>
              <a:tabLst>
                <a:tab pos="2743200" algn="ctr"/>
                <a:tab pos="5486400" algn="r"/>
              </a:tabLst>
            </a:pP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 </a:t>
            </a:r>
            <a:r>
              <a:rPr lang="pt-BR" sz="3200" b="1">
                <a:latin typeface="Times New Roman" panose="02020603050405020304" pitchFamily="18" charset="0"/>
                <a:ea typeface="Times New Roman" panose="02020603050405020304" pitchFamily="18" charset="0"/>
                <a:cs typeface="Times New Roman" panose="02020603050405020304" pitchFamily="18" charset="0"/>
              </a:rPr>
              <a:t>động</a:t>
            </a:r>
            <a:endParaRPr lang="en-US" sz="3200">
              <a:latin typeface="Times New Roman" panose="02020603050405020304" pitchFamily="18" charset="0"/>
              <a:cs typeface="Times New Roman" panose="02020603050405020304" pitchFamily="18" charset="0"/>
            </a:endParaRPr>
          </a:p>
        </p:txBody>
      </p:sp>
      <p:sp>
        <p:nvSpPr>
          <p:cNvPr id="12" name="Rectangle 11"/>
          <p:cNvSpPr/>
          <p:nvPr/>
        </p:nvSpPr>
        <p:spPr>
          <a:xfrm>
            <a:off x="2094938" y="2610102"/>
            <a:ext cx="9144000" cy="4068806"/>
          </a:xfrm>
          <a:prstGeom prst="rect">
            <a:avLst/>
          </a:prstGeom>
        </p:spPr>
        <p:txBody>
          <a:bodyPr wrap="square">
            <a:spAutoFit/>
          </a:bodyPr>
          <a:lstStyle/>
          <a:p>
            <a:pPr algn="just">
              <a:lnSpc>
                <a:spcPct val="115000"/>
              </a:lnSpc>
              <a:spcBef>
                <a:spcPts val="600"/>
              </a:spcBef>
              <a:spcAft>
                <a:spcPts val="600"/>
              </a:spcAft>
            </a:pPr>
            <a:r>
              <a:rPr lang="vi-VN" sz="3600">
                <a:latin typeface="Times New Roman" panose="02020603050405020304" pitchFamily="18" charset="0"/>
                <a:ea typeface="Times New Roman" panose="02020603050405020304" pitchFamily="18" charset="0"/>
              </a:rPr>
              <a:t> + Ống trao đổi nhiệt bị nghẹt do cáu bẩn hay bất  kì  lí do gì </a:t>
            </a:r>
            <a:r>
              <a:rPr lang="en-US" sz="3600" smtClean="0">
                <a:latin typeface="Times New Roman" panose="02020603050405020304" pitchFamily="18" charset="0"/>
                <a:ea typeface="Times New Roman" panose="02020603050405020304" pitchFamily="18" charset="0"/>
              </a:rPr>
              <a:t>.</a:t>
            </a:r>
            <a:endParaRPr lang="vi-VN" sz="3600">
              <a:latin typeface="Times New Roman" panose="02020603050405020304" pitchFamily="18" charset="0"/>
              <a:ea typeface="Times New Roman" panose="02020603050405020304" pitchFamily="18" charset="0"/>
            </a:endParaRPr>
          </a:p>
          <a:p>
            <a:pPr algn="just">
              <a:lnSpc>
                <a:spcPct val="115000"/>
              </a:lnSpc>
              <a:spcBef>
                <a:spcPts val="600"/>
              </a:spcBef>
              <a:spcAft>
                <a:spcPts val="600"/>
              </a:spcAft>
            </a:pPr>
            <a:r>
              <a:rPr lang="vi-VN" sz="3600">
                <a:latin typeface="Times New Roman" panose="02020603050405020304" pitchFamily="18" charset="0"/>
                <a:ea typeface="Times New Roman" panose="02020603050405020304" pitchFamily="18" charset="0"/>
              </a:rPr>
              <a:t>-  Để khắc phục, người ta gài 1 relay áp suất (PC) để khống chế áp suất sôi của môi chất, khi relay tác động, tín hiệu sẽ được đưa về hệ thống tự động điều khiển dừng MN ngay lập tức.</a:t>
            </a:r>
          </a:p>
        </p:txBody>
      </p:sp>
      <p:sp>
        <p:nvSpPr>
          <p:cNvPr id="13" name="Rectangle 2"/>
          <p:cNvSpPr>
            <a:spLocks noChangeArrowheads="1"/>
          </p:cNvSpPr>
          <p:nvPr/>
        </p:nvSpPr>
        <p:spPr bwMode="auto">
          <a:xfrm>
            <a:off x="994610" y="969590"/>
            <a:ext cx="11197390" cy="163344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4.3.4. BẢO VỆ BÌNH BAY HƠI KHÔNG BỊ ĐÓNG BĂNG CHẤT TẢI LẠNH</a:t>
            </a:r>
            <a:endParaRPr lang="en-US" altLang="en-US" sz="36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8079496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15</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14</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357338" y="3315323"/>
            <a:ext cx="1547661" cy="1106200"/>
          </a:xfrm>
          <a:prstGeom prst="rect">
            <a:avLst/>
          </a:prstGeom>
          <a:solidFill>
            <a:schemeClr val="accent2"/>
          </a:solidFill>
        </p:spPr>
        <p:txBody>
          <a:bodyPr wrap="square">
            <a:spAutoFit/>
          </a:bodyPr>
          <a:lstStyle/>
          <a:p>
            <a:pPr algn="just">
              <a:lnSpc>
                <a:spcPct val="105000"/>
              </a:lnSpc>
              <a:spcBef>
                <a:spcPts val="100"/>
              </a:spcBef>
              <a:spcAft>
                <a:spcPts val="0"/>
              </a:spcAft>
              <a:tabLst>
                <a:tab pos="2743200" algn="ctr"/>
                <a:tab pos="5486400" algn="r"/>
              </a:tabLst>
            </a:pP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 Hoạt</a:t>
            </a:r>
          </a:p>
          <a:p>
            <a:pPr algn="just">
              <a:lnSpc>
                <a:spcPct val="105000"/>
              </a:lnSpc>
              <a:spcBef>
                <a:spcPts val="100"/>
              </a:spcBef>
              <a:spcAft>
                <a:spcPts val="0"/>
              </a:spcAft>
              <a:tabLst>
                <a:tab pos="2743200" algn="ctr"/>
                <a:tab pos="5486400" algn="r"/>
              </a:tabLst>
            </a:pP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 </a:t>
            </a:r>
            <a:r>
              <a:rPr lang="pt-BR" sz="3200" b="1">
                <a:latin typeface="Times New Roman" panose="02020603050405020304" pitchFamily="18" charset="0"/>
                <a:ea typeface="Times New Roman" panose="02020603050405020304" pitchFamily="18" charset="0"/>
                <a:cs typeface="Times New Roman" panose="02020603050405020304" pitchFamily="18" charset="0"/>
              </a:rPr>
              <a:t>động</a:t>
            </a:r>
            <a:endParaRPr lang="en-US" sz="3200">
              <a:latin typeface="Times New Roman" panose="02020603050405020304" pitchFamily="18" charset="0"/>
              <a:cs typeface="Times New Roman" panose="02020603050405020304" pitchFamily="18" charset="0"/>
            </a:endParaRPr>
          </a:p>
        </p:txBody>
      </p:sp>
      <p:sp>
        <p:nvSpPr>
          <p:cNvPr id="12" name="Rectangle 11"/>
          <p:cNvSpPr/>
          <p:nvPr/>
        </p:nvSpPr>
        <p:spPr>
          <a:xfrm>
            <a:off x="2094938" y="2610102"/>
            <a:ext cx="9144000" cy="4068806"/>
          </a:xfrm>
          <a:prstGeom prst="rect">
            <a:avLst/>
          </a:prstGeom>
        </p:spPr>
        <p:txBody>
          <a:bodyPr wrap="square">
            <a:spAutoFit/>
          </a:bodyPr>
          <a:lstStyle/>
          <a:p>
            <a:pPr algn="just">
              <a:lnSpc>
                <a:spcPct val="115000"/>
              </a:lnSpc>
              <a:spcBef>
                <a:spcPts val="600"/>
              </a:spcBef>
              <a:spcAft>
                <a:spcPts val="600"/>
              </a:spcAft>
            </a:pPr>
            <a:r>
              <a:rPr lang="vi-VN" sz="3600">
                <a:latin typeface="Times New Roman" panose="02020603050405020304" pitchFamily="18" charset="0"/>
                <a:ea typeface="Times New Roman" panose="02020603050405020304" pitchFamily="18" charset="0"/>
              </a:rPr>
              <a:t> + Ống trao đổi nhiệt bị nghẹt do cáu bẩn hay bất  kì  lí do gì </a:t>
            </a:r>
            <a:r>
              <a:rPr lang="en-US" sz="3600" smtClean="0">
                <a:latin typeface="Times New Roman" panose="02020603050405020304" pitchFamily="18" charset="0"/>
                <a:ea typeface="Times New Roman" panose="02020603050405020304" pitchFamily="18" charset="0"/>
              </a:rPr>
              <a:t>.</a:t>
            </a:r>
            <a:endParaRPr lang="vi-VN" sz="3600">
              <a:latin typeface="Times New Roman" panose="02020603050405020304" pitchFamily="18" charset="0"/>
              <a:ea typeface="Times New Roman" panose="02020603050405020304" pitchFamily="18" charset="0"/>
            </a:endParaRPr>
          </a:p>
          <a:p>
            <a:pPr algn="just">
              <a:lnSpc>
                <a:spcPct val="115000"/>
              </a:lnSpc>
              <a:spcBef>
                <a:spcPts val="600"/>
              </a:spcBef>
              <a:spcAft>
                <a:spcPts val="600"/>
              </a:spcAft>
            </a:pPr>
            <a:r>
              <a:rPr lang="vi-VN" sz="3600">
                <a:latin typeface="Times New Roman" panose="02020603050405020304" pitchFamily="18" charset="0"/>
                <a:ea typeface="Times New Roman" panose="02020603050405020304" pitchFamily="18" charset="0"/>
              </a:rPr>
              <a:t>-  Để khắc phục, người ta gài 1 relay áp suất (PC) để khống chế áp suất sôi của môi chất, khi relay tác động, tín hiệu sẽ được đưa về hệ thống tự động điều khiển dừng MN ngay lập tức.</a:t>
            </a:r>
          </a:p>
        </p:txBody>
      </p:sp>
      <p:sp>
        <p:nvSpPr>
          <p:cNvPr id="13" name="Rectangle 2"/>
          <p:cNvSpPr>
            <a:spLocks noChangeArrowheads="1"/>
          </p:cNvSpPr>
          <p:nvPr/>
        </p:nvSpPr>
        <p:spPr bwMode="auto">
          <a:xfrm>
            <a:off x="994610" y="969590"/>
            <a:ext cx="11197390" cy="163344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4.3.4. BẢO VỆ BÌNH BAY HƠI KHÔNG BỊ ĐÓNG BĂNG CHẤT TẢI LẠNH</a:t>
            </a:r>
            <a:endParaRPr lang="en-US" altLang="en-US" sz="36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08639261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15</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15</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959732" y="1809121"/>
            <a:ext cx="11267145" cy="1126462"/>
          </a:xfrm>
          <a:prstGeom prst="rect">
            <a:avLst/>
          </a:prstGeom>
          <a:solidFill>
            <a:schemeClr val="accent2"/>
          </a:solidFill>
        </p:spPr>
        <p:txBody>
          <a:bodyPr wrap="square">
            <a:spAutoFit/>
          </a:bodyPr>
          <a:lstStyle/>
          <a:p>
            <a:pPr algn="just">
              <a:lnSpc>
                <a:spcPct val="105000"/>
              </a:lnSpc>
              <a:spcBef>
                <a:spcPts val="100"/>
              </a:spcBef>
              <a:spcAft>
                <a:spcPts val="0"/>
              </a:spcAft>
              <a:tabLst>
                <a:tab pos="2743200" algn="ctr"/>
                <a:tab pos="5486400" algn="r"/>
              </a:tabLst>
            </a:pP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 A</a:t>
            </a:r>
            <a:r>
              <a:rPr lang="vi-VN" sz="3200" b="1" smtClean="0">
                <a:latin typeface="Times New Roman" panose="02020603050405020304" pitchFamily="18" charset="0"/>
                <a:ea typeface="Times New Roman" panose="02020603050405020304" pitchFamily="18" charset="0"/>
                <a:cs typeface="Times New Roman" panose="02020603050405020304" pitchFamily="18" charset="0"/>
              </a:rPr>
              <a:t>.Máy </a:t>
            </a:r>
            <a:r>
              <a:rPr lang="vi-VN" sz="3200" b="1">
                <a:latin typeface="Times New Roman" panose="02020603050405020304" pitchFamily="18" charset="0"/>
                <a:ea typeface="Times New Roman" panose="02020603050405020304" pitchFamily="18" charset="0"/>
                <a:cs typeface="Times New Roman" panose="02020603050405020304" pitchFamily="18" charset="0"/>
              </a:rPr>
              <a:t>làm lạnh trực tiếp không khí trong buồng lạnh: dàn bay hơi trực tiếp làm lạnh không khí.</a:t>
            </a:r>
            <a:endParaRPr lang="en-US" sz="3200">
              <a:latin typeface="Times New Roman" panose="02020603050405020304" pitchFamily="18" charset="0"/>
              <a:cs typeface="Times New Roman" panose="02020603050405020304" pitchFamily="18" charset="0"/>
            </a:endParaRPr>
          </a:p>
        </p:txBody>
      </p:sp>
      <p:sp>
        <p:nvSpPr>
          <p:cNvPr id="12" name="Rectangle 11"/>
          <p:cNvSpPr/>
          <p:nvPr/>
        </p:nvSpPr>
        <p:spPr>
          <a:xfrm>
            <a:off x="1788468" y="3439499"/>
            <a:ext cx="9082840" cy="2794611"/>
          </a:xfrm>
          <a:prstGeom prst="rect">
            <a:avLst/>
          </a:prstGeom>
        </p:spPr>
        <p:txBody>
          <a:bodyPr wrap="square">
            <a:spAutoFit/>
          </a:bodyPr>
          <a:lstStyle/>
          <a:p>
            <a:pPr algn="just">
              <a:lnSpc>
                <a:spcPct val="115000"/>
              </a:lnSpc>
              <a:spcBef>
                <a:spcPts val="600"/>
              </a:spcBef>
              <a:spcAft>
                <a:spcPts val="600"/>
              </a:spcAft>
            </a:pPr>
            <a:r>
              <a:rPr lang="vi-VN" sz="3600" smtClean="0">
                <a:latin typeface="Times New Roman" panose="02020603050405020304" pitchFamily="18" charset="0"/>
                <a:ea typeface="Times New Roman" panose="02020603050405020304" pitchFamily="18" charset="0"/>
              </a:rPr>
              <a:t> - Máy lạnh với 1 buồng lạnh: mỗi HTL được thiết kế riêng cho mục đích sử dụng, ít khi sử dụng lẫn được cho nhau.</a:t>
            </a:r>
          </a:p>
          <a:p>
            <a:pPr algn="just">
              <a:lnSpc>
                <a:spcPct val="115000"/>
              </a:lnSpc>
              <a:spcBef>
                <a:spcPts val="600"/>
              </a:spcBef>
              <a:spcAft>
                <a:spcPts val="600"/>
              </a:spcAft>
            </a:pPr>
            <a:endParaRPr lang="vi-VN" sz="3600">
              <a:latin typeface="Times New Roman" panose="02020603050405020304" pitchFamily="18" charset="0"/>
              <a:ea typeface="Times New Roman" panose="02020603050405020304" pitchFamily="18" charset="0"/>
            </a:endParaRPr>
          </a:p>
        </p:txBody>
      </p:sp>
      <p:sp>
        <p:nvSpPr>
          <p:cNvPr id="13" name="Rectangle 2"/>
          <p:cNvSpPr>
            <a:spLocks noChangeArrowheads="1"/>
          </p:cNvSpPr>
          <p:nvPr/>
        </p:nvSpPr>
        <p:spPr bwMode="auto">
          <a:xfrm>
            <a:off x="994610" y="969590"/>
            <a:ext cx="11197390" cy="859210"/>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3600" b="1" smtClean="0">
                <a:solidFill>
                  <a:srgbClr val="FF0000"/>
                </a:solidFill>
                <a:latin typeface="Times New Roman" pitchFamily="18" charset="0"/>
                <a:cs typeface="Times New Roman" pitchFamily="18" charset="0"/>
              </a:rPr>
              <a:t>4</a:t>
            </a:r>
            <a:r>
              <a:rPr lang="vi-VN" altLang="en-US" sz="3600" b="1" smtClean="0">
                <a:solidFill>
                  <a:srgbClr val="FF0000"/>
                </a:solidFill>
                <a:latin typeface="Times New Roman" pitchFamily="18" charset="0"/>
                <a:cs typeface="Times New Roman" pitchFamily="18" charset="0"/>
              </a:rPr>
              <a:t>.</a:t>
            </a:r>
            <a:r>
              <a:rPr lang="en-US" altLang="en-US" sz="3600" b="1" smtClean="0">
                <a:solidFill>
                  <a:srgbClr val="FF0000"/>
                </a:solidFill>
                <a:latin typeface="Times New Roman" pitchFamily="18" charset="0"/>
                <a:cs typeface="Times New Roman" pitchFamily="18" charset="0"/>
              </a:rPr>
              <a:t>4</a:t>
            </a:r>
            <a:r>
              <a:rPr lang="vi-VN" altLang="en-US" sz="3600" b="1" smtClean="0">
                <a:solidFill>
                  <a:srgbClr val="FF0000"/>
                </a:solidFill>
                <a:latin typeface="Times New Roman" pitchFamily="18" charset="0"/>
                <a:cs typeface="Times New Roman" pitchFamily="18" charset="0"/>
              </a:rPr>
              <a:t>.Tự </a:t>
            </a:r>
            <a:r>
              <a:rPr lang="vi-VN" altLang="en-US" sz="3600" b="1">
                <a:solidFill>
                  <a:srgbClr val="FF0000"/>
                </a:solidFill>
                <a:latin typeface="Times New Roman" pitchFamily="18" charset="0"/>
                <a:cs typeface="Times New Roman" pitchFamily="18" charset="0"/>
              </a:rPr>
              <a:t>động hóa máy lạnh, buồng lạnh</a:t>
            </a:r>
            <a:endParaRPr lang="en-US" altLang="en-US" sz="36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1358043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15</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16</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959732" y="1809121"/>
            <a:ext cx="11267145" cy="1126462"/>
          </a:xfrm>
          <a:prstGeom prst="rect">
            <a:avLst/>
          </a:prstGeom>
          <a:solidFill>
            <a:schemeClr val="accent2"/>
          </a:solidFill>
        </p:spPr>
        <p:txBody>
          <a:bodyPr wrap="square">
            <a:spAutoFit/>
          </a:bodyPr>
          <a:lstStyle/>
          <a:p>
            <a:pPr algn="just">
              <a:lnSpc>
                <a:spcPct val="105000"/>
              </a:lnSpc>
              <a:spcBef>
                <a:spcPts val="100"/>
              </a:spcBef>
              <a:spcAft>
                <a:spcPts val="0"/>
              </a:spcAft>
              <a:tabLst>
                <a:tab pos="2743200" algn="ctr"/>
                <a:tab pos="5486400" algn="r"/>
              </a:tabLst>
            </a:pP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 B</a:t>
            </a:r>
            <a:r>
              <a:rPr lang="vi-VN" sz="3200" b="1" smtClean="0">
                <a:latin typeface="Times New Roman" panose="02020603050405020304" pitchFamily="18" charset="0"/>
                <a:ea typeface="Times New Roman" panose="02020603050405020304" pitchFamily="18" charset="0"/>
                <a:cs typeface="Times New Roman" panose="02020603050405020304" pitchFamily="18" charset="0"/>
              </a:rPr>
              <a:t>.Máy </a:t>
            </a:r>
            <a:r>
              <a:rPr lang="vi-VN" sz="3200" b="1">
                <a:latin typeface="Times New Roman" panose="02020603050405020304" pitchFamily="18" charset="0"/>
                <a:ea typeface="Times New Roman" panose="02020603050405020304" pitchFamily="18" charset="0"/>
                <a:cs typeface="Times New Roman" panose="02020603050405020304" pitchFamily="18" charset="0"/>
              </a:rPr>
              <a:t>làm lạnh trực tiếp không khí trong buồng lạnh: dàn bay hơi trực tiếp làm lạnh không khí.</a:t>
            </a:r>
            <a:endParaRPr lang="en-US" sz="3200">
              <a:latin typeface="Times New Roman" panose="02020603050405020304" pitchFamily="18" charset="0"/>
              <a:cs typeface="Times New Roman" panose="02020603050405020304" pitchFamily="18" charset="0"/>
            </a:endParaRPr>
          </a:p>
        </p:txBody>
      </p:sp>
      <p:sp>
        <p:nvSpPr>
          <p:cNvPr id="12" name="Rectangle 11"/>
          <p:cNvSpPr/>
          <p:nvPr/>
        </p:nvSpPr>
        <p:spPr>
          <a:xfrm>
            <a:off x="1166608" y="3212805"/>
            <a:ext cx="10225292" cy="3585597"/>
          </a:xfrm>
          <a:prstGeom prst="rect">
            <a:avLst/>
          </a:prstGeom>
        </p:spPr>
        <p:txBody>
          <a:bodyPr wrap="square">
            <a:spAutoFit/>
          </a:bodyPr>
          <a:lstStyle/>
          <a:p>
            <a:pPr marL="571500" indent="-571500" algn="just">
              <a:lnSpc>
                <a:spcPct val="115000"/>
              </a:lnSpc>
              <a:spcBef>
                <a:spcPts val="600"/>
              </a:spcBef>
              <a:spcAft>
                <a:spcPts val="600"/>
              </a:spcAft>
              <a:buFontTx/>
              <a:buChar char="-"/>
            </a:pPr>
            <a:r>
              <a:rPr lang="vi-VN" sz="3600" smtClean="0">
                <a:latin typeface="Times New Roman" panose="02020603050405020304" pitchFamily="18" charset="0"/>
                <a:ea typeface="Times New Roman" panose="02020603050405020304" pitchFamily="18" charset="0"/>
              </a:rPr>
              <a:t>Máy </a:t>
            </a:r>
            <a:r>
              <a:rPr lang="vi-VN" sz="3600">
                <a:latin typeface="Times New Roman" panose="02020603050405020304" pitchFamily="18" charset="0"/>
                <a:ea typeface="Times New Roman" panose="02020603050405020304" pitchFamily="18" charset="0"/>
              </a:rPr>
              <a:t>lạnh với nhiều buồng lạnh cùng nhiệt độ </a:t>
            </a:r>
            <a:r>
              <a:rPr lang="vi-VN" sz="3600" smtClean="0">
                <a:latin typeface="Times New Roman" panose="02020603050405020304" pitchFamily="18" charset="0"/>
                <a:ea typeface="Times New Roman" panose="02020603050405020304" pitchFamily="18" charset="0"/>
              </a:rPr>
              <a:t>có </a:t>
            </a:r>
            <a:r>
              <a:rPr lang="vi-VN" sz="3600">
                <a:latin typeface="Times New Roman" panose="02020603050405020304" pitchFamily="18" charset="0"/>
                <a:ea typeface="Times New Roman" panose="02020603050405020304" pitchFamily="18" charset="0"/>
              </a:rPr>
              <a:t>hệ thống cấp lỏng riêng cho tùng buồng. </a:t>
            </a:r>
            <a:endParaRPr lang="en-US" sz="3600" smtClean="0">
              <a:latin typeface="Times New Roman" panose="02020603050405020304" pitchFamily="18" charset="0"/>
              <a:ea typeface="Times New Roman" panose="02020603050405020304" pitchFamily="18" charset="0"/>
            </a:endParaRPr>
          </a:p>
          <a:p>
            <a:pPr marL="571500" indent="-571500" algn="just">
              <a:lnSpc>
                <a:spcPct val="115000"/>
              </a:lnSpc>
              <a:spcBef>
                <a:spcPts val="600"/>
              </a:spcBef>
              <a:spcAft>
                <a:spcPts val="600"/>
              </a:spcAft>
              <a:buFontTx/>
              <a:buChar char="-"/>
            </a:pPr>
            <a:r>
              <a:rPr lang="vi-VN" sz="3600" smtClean="0">
                <a:latin typeface="Times New Roman" panose="02020603050405020304" pitchFamily="18" charset="0"/>
                <a:ea typeface="Times New Roman" panose="02020603050405020304" pitchFamily="18" charset="0"/>
              </a:rPr>
              <a:t>Nhiệt </a:t>
            </a:r>
            <a:r>
              <a:rPr lang="vi-VN" sz="3600">
                <a:latin typeface="Times New Roman" panose="02020603050405020304" pitchFamily="18" charset="0"/>
                <a:ea typeface="Times New Roman" panose="02020603050405020304" pitchFamily="18" charset="0"/>
              </a:rPr>
              <a:t>độ mỗi buồng được duy trì , khống chế riêng. Hơi hút về máy nén qua ống góp có áp suất p</a:t>
            </a:r>
            <a:r>
              <a:rPr lang="vi-VN" sz="3600" baseline="-25000">
                <a:latin typeface="Times New Roman" panose="02020603050405020304" pitchFamily="18" charset="0"/>
                <a:ea typeface="Times New Roman" panose="02020603050405020304" pitchFamily="18" charset="0"/>
              </a:rPr>
              <a:t>0</a:t>
            </a:r>
          </a:p>
          <a:p>
            <a:pPr algn="just">
              <a:lnSpc>
                <a:spcPct val="115000"/>
              </a:lnSpc>
              <a:spcBef>
                <a:spcPts val="600"/>
              </a:spcBef>
              <a:spcAft>
                <a:spcPts val="600"/>
              </a:spcAft>
            </a:pPr>
            <a:endParaRPr lang="vi-VN" sz="3600">
              <a:latin typeface="Times New Roman" panose="02020603050405020304" pitchFamily="18" charset="0"/>
              <a:ea typeface="Times New Roman" panose="02020603050405020304" pitchFamily="18" charset="0"/>
            </a:endParaRPr>
          </a:p>
        </p:txBody>
      </p:sp>
      <p:sp>
        <p:nvSpPr>
          <p:cNvPr id="13" name="Rectangle 2"/>
          <p:cNvSpPr>
            <a:spLocks noChangeArrowheads="1"/>
          </p:cNvSpPr>
          <p:nvPr/>
        </p:nvSpPr>
        <p:spPr bwMode="auto">
          <a:xfrm>
            <a:off x="994610" y="969590"/>
            <a:ext cx="11197390" cy="859210"/>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3600" b="1" smtClean="0">
                <a:solidFill>
                  <a:srgbClr val="FF0000"/>
                </a:solidFill>
                <a:latin typeface="Times New Roman" pitchFamily="18" charset="0"/>
                <a:cs typeface="Times New Roman" pitchFamily="18" charset="0"/>
              </a:rPr>
              <a:t>4</a:t>
            </a:r>
            <a:r>
              <a:rPr lang="vi-VN" altLang="en-US" sz="3600" b="1" smtClean="0">
                <a:solidFill>
                  <a:srgbClr val="FF0000"/>
                </a:solidFill>
                <a:latin typeface="Times New Roman" pitchFamily="18" charset="0"/>
                <a:cs typeface="Times New Roman" pitchFamily="18" charset="0"/>
              </a:rPr>
              <a:t>.</a:t>
            </a:r>
            <a:r>
              <a:rPr lang="en-US" altLang="en-US" sz="3600" b="1" smtClean="0">
                <a:solidFill>
                  <a:srgbClr val="FF0000"/>
                </a:solidFill>
                <a:latin typeface="Times New Roman" pitchFamily="18" charset="0"/>
                <a:cs typeface="Times New Roman" pitchFamily="18" charset="0"/>
              </a:rPr>
              <a:t>4</a:t>
            </a:r>
            <a:r>
              <a:rPr lang="vi-VN" altLang="en-US" sz="3600" b="1" smtClean="0">
                <a:solidFill>
                  <a:srgbClr val="FF0000"/>
                </a:solidFill>
                <a:latin typeface="Times New Roman" pitchFamily="18" charset="0"/>
                <a:cs typeface="Times New Roman" pitchFamily="18" charset="0"/>
              </a:rPr>
              <a:t>.Tự </a:t>
            </a:r>
            <a:r>
              <a:rPr lang="vi-VN" altLang="en-US" sz="3600" b="1">
                <a:solidFill>
                  <a:srgbClr val="FF0000"/>
                </a:solidFill>
                <a:latin typeface="Times New Roman" pitchFamily="18" charset="0"/>
                <a:cs typeface="Times New Roman" pitchFamily="18" charset="0"/>
              </a:rPr>
              <a:t>động hóa máy lạnh, buồng lạnh</a:t>
            </a:r>
            <a:endParaRPr lang="en-US" altLang="en-US" sz="36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3409305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15</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17</a:t>
            </a:fld>
            <a:endParaRPr lang="en-US" sz="1400" b="1" dirty="0">
              <a:solidFill>
                <a:srgbClr val="FF0000"/>
              </a:solidFill>
            </a:endParaRPr>
          </a:p>
        </p:txBody>
      </p:sp>
      <p:sp>
        <p:nvSpPr>
          <p:cNvPr id="8" name="Rectangle 2"/>
          <p:cNvSpPr>
            <a:spLocks noChangeArrowheads="1"/>
          </p:cNvSpPr>
          <p:nvPr/>
        </p:nvSpPr>
        <p:spPr bwMode="auto">
          <a:xfrm>
            <a:off x="994610" y="36796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959732" y="1751971"/>
            <a:ext cx="11267145" cy="1126462"/>
          </a:xfrm>
          <a:prstGeom prst="rect">
            <a:avLst/>
          </a:prstGeom>
          <a:solidFill>
            <a:schemeClr val="accent2"/>
          </a:solidFill>
        </p:spPr>
        <p:txBody>
          <a:bodyPr wrap="square">
            <a:spAutoFit/>
          </a:bodyPr>
          <a:lstStyle/>
          <a:p>
            <a:pPr algn="just">
              <a:lnSpc>
                <a:spcPct val="105000"/>
              </a:lnSpc>
              <a:spcBef>
                <a:spcPts val="100"/>
              </a:spcBef>
              <a:spcAft>
                <a:spcPts val="0"/>
              </a:spcAft>
              <a:tabLst>
                <a:tab pos="2743200" algn="ctr"/>
                <a:tab pos="5486400" algn="r"/>
              </a:tabLst>
            </a:pP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 C</a:t>
            </a:r>
            <a:r>
              <a:rPr lang="vi-VN" sz="3200" b="1" smtClean="0">
                <a:latin typeface="Times New Roman" panose="02020603050405020304" pitchFamily="18" charset="0"/>
                <a:ea typeface="Times New Roman" panose="02020603050405020304" pitchFamily="18" charset="0"/>
                <a:cs typeface="Times New Roman" panose="02020603050405020304" pitchFamily="18" charset="0"/>
              </a:rPr>
              <a:t>.Máy </a:t>
            </a:r>
            <a:r>
              <a:rPr lang="vi-VN" sz="3200" b="1">
                <a:latin typeface="Times New Roman" panose="02020603050405020304" pitchFamily="18" charset="0"/>
                <a:ea typeface="Times New Roman" panose="02020603050405020304" pitchFamily="18" charset="0"/>
                <a:cs typeface="Times New Roman" panose="02020603050405020304" pitchFamily="18" charset="0"/>
              </a:rPr>
              <a:t>làm lạnh trực tiếp không khí trong buồng lạnh: dàn bay hơi trực tiếp làm lạnh không khí.</a:t>
            </a:r>
            <a:endParaRPr lang="en-US" sz="3200">
              <a:latin typeface="Times New Roman" panose="02020603050405020304" pitchFamily="18" charset="0"/>
              <a:cs typeface="Times New Roman" panose="02020603050405020304" pitchFamily="18" charset="0"/>
            </a:endParaRPr>
          </a:p>
        </p:txBody>
      </p:sp>
      <p:sp>
        <p:nvSpPr>
          <p:cNvPr id="12" name="Rectangle 11"/>
          <p:cNvSpPr/>
          <p:nvPr/>
        </p:nvSpPr>
        <p:spPr>
          <a:xfrm>
            <a:off x="959732" y="2804116"/>
            <a:ext cx="11070068" cy="4524315"/>
          </a:xfrm>
          <a:prstGeom prst="rect">
            <a:avLst/>
          </a:prstGeom>
        </p:spPr>
        <p:txBody>
          <a:bodyPr wrap="square">
            <a:spAutoFit/>
          </a:bodyPr>
          <a:lstStyle/>
          <a:p>
            <a:r>
              <a:rPr lang="en-US" sz="3600">
                <a:latin typeface="Times New Roman" panose="02020603050405020304" pitchFamily="18" charset="0"/>
                <a:cs typeface="Times New Roman" panose="02020603050405020304" pitchFamily="18" charset="0"/>
              </a:rPr>
              <a:t>- Máy lạnh với nhiều buồng lạnh khác nhiệt độ </a:t>
            </a:r>
            <a:r>
              <a:rPr lang="en-US" sz="3600" smtClean="0">
                <a:latin typeface="Times New Roman" panose="02020603050405020304" pitchFamily="18" charset="0"/>
                <a:cs typeface="Times New Roman" panose="02020603050405020304" pitchFamily="18" charset="0"/>
              </a:rPr>
              <a:t> </a:t>
            </a:r>
            <a:r>
              <a:rPr lang="en-US" sz="3600">
                <a:latin typeface="Times New Roman" panose="02020603050405020304" pitchFamily="18" charset="0"/>
                <a:cs typeface="Times New Roman" panose="02020603050405020304" pitchFamily="18" charset="0"/>
              </a:rPr>
              <a:t>cần có máy nén riêng biệt với  hệ thống cấp lỏng riêng cho tùng buồng.</a:t>
            </a:r>
          </a:p>
          <a:p>
            <a:r>
              <a:rPr lang="en-US" sz="3600">
                <a:latin typeface="Times New Roman" panose="02020603050405020304" pitchFamily="18" charset="0"/>
                <a:cs typeface="Times New Roman" panose="02020603050405020304" pitchFamily="18" charset="0"/>
              </a:rPr>
              <a:t>	Trong trường hợp chỉ có </a:t>
            </a:r>
            <a:r>
              <a:rPr lang="en-US" sz="3600" smtClean="0">
                <a:latin typeface="Times New Roman" panose="02020603050405020304" pitchFamily="18" charset="0"/>
                <a:cs typeface="Times New Roman" panose="02020603050405020304" pitchFamily="18" charset="0"/>
              </a:rPr>
              <a:t>1 máy </a:t>
            </a:r>
            <a:r>
              <a:rPr lang="en-US" sz="3600">
                <a:latin typeface="Times New Roman" panose="02020603050405020304" pitchFamily="18" charset="0"/>
                <a:cs typeface="Times New Roman" panose="02020603050405020304" pitchFamily="18" charset="0"/>
              </a:rPr>
              <a:t>nén , phải vận hành MN với chế độ sôi của buồng lạnh thấp nhất. Do nhiệt độ buồng khác nhau nên hiệu nhiệt độ giữa dàn lạnh và nhiệt độ buồng có độ chênh lệch khác nhau . Khó điều chỉnh độ ẩm</a:t>
            </a:r>
            <a:r>
              <a:rPr lang="en-US" sz="3600" smtClean="0">
                <a:latin typeface="Times New Roman" panose="02020603050405020304" pitchFamily="18" charset="0"/>
                <a:cs typeface="Times New Roman" panose="02020603050405020304" pitchFamily="18" charset="0"/>
              </a:rPr>
              <a:t>.</a:t>
            </a:r>
            <a:endParaRPr lang="vi-VN" sz="360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3" name="Rectangle 2"/>
          <p:cNvSpPr>
            <a:spLocks noChangeArrowheads="1"/>
          </p:cNvSpPr>
          <p:nvPr/>
        </p:nvSpPr>
        <p:spPr bwMode="auto">
          <a:xfrm>
            <a:off x="994610" y="944435"/>
            <a:ext cx="11197390" cy="864685"/>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3600" b="1" smtClean="0">
                <a:solidFill>
                  <a:srgbClr val="FF0000"/>
                </a:solidFill>
                <a:latin typeface="Times New Roman" pitchFamily="18" charset="0"/>
                <a:cs typeface="Times New Roman" pitchFamily="18" charset="0"/>
              </a:rPr>
              <a:t>4</a:t>
            </a:r>
            <a:r>
              <a:rPr lang="vi-VN" altLang="en-US" sz="3600" b="1" smtClean="0">
                <a:solidFill>
                  <a:srgbClr val="FF0000"/>
                </a:solidFill>
                <a:latin typeface="Times New Roman" pitchFamily="18" charset="0"/>
                <a:cs typeface="Times New Roman" pitchFamily="18" charset="0"/>
              </a:rPr>
              <a:t>.</a:t>
            </a:r>
            <a:r>
              <a:rPr lang="en-US" altLang="en-US" sz="3600" b="1" smtClean="0">
                <a:solidFill>
                  <a:srgbClr val="FF0000"/>
                </a:solidFill>
                <a:latin typeface="Times New Roman" pitchFamily="18" charset="0"/>
                <a:cs typeface="Times New Roman" pitchFamily="18" charset="0"/>
              </a:rPr>
              <a:t>4</a:t>
            </a:r>
            <a:r>
              <a:rPr lang="vi-VN" altLang="en-US" sz="3600" b="1" smtClean="0">
                <a:solidFill>
                  <a:srgbClr val="FF0000"/>
                </a:solidFill>
                <a:latin typeface="Times New Roman" pitchFamily="18" charset="0"/>
                <a:cs typeface="Times New Roman" pitchFamily="18" charset="0"/>
              </a:rPr>
              <a:t>.Tự </a:t>
            </a:r>
            <a:r>
              <a:rPr lang="vi-VN" altLang="en-US" sz="3600" b="1">
                <a:solidFill>
                  <a:srgbClr val="FF0000"/>
                </a:solidFill>
                <a:latin typeface="Times New Roman" pitchFamily="18" charset="0"/>
                <a:cs typeface="Times New Roman" pitchFamily="18" charset="0"/>
              </a:rPr>
              <a:t>động hóa máy lạnh, buồng lạnh</a:t>
            </a:r>
            <a:endParaRPr lang="en-US" altLang="en-US" sz="36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4906351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15</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18</a:t>
            </a:fld>
            <a:endParaRPr lang="en-US" sz="1400" b="1" dirty="0">
              <a:solidFill>
                <a:srgbClr val="FF0000"/>
              </a:solidFill>
            </a:endParaRPr>
          </a:p>
        </p:txBody>
      </p:sp>
      <p:sp>
        <p:nvSpPr>
          <p:cNvPr id="8" name="Rectangle 2"/>
          <p:cNvSpPr>
            <a:spLocks noChangeArrowheads="1"/>
          </p:cNvSpPr>
          <p:nvPr/>
        </p:nvSpPr>
        <p:spPr bwMode="auto">
          <a:xfrm>
            <a:off x="994610" y="36796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959732" y="1751971"/>
            <a:ext cx="11267145" cy="609398"/>
          </a:xfrm>
          <a:prstGeom prst="rect">
            <a:avLst/>
          </a:prstGeom>
          <a:solidFill>
            <a:schemeClr val="accent2"/>
          </a:solidFill>
        </p:spPr>
        <p:txBody>
          <a:bodyPr wrap="square">
            <a:spAutoFit/>
          </a:bodyPr>
          <a:lstStyle/>
          <a:p>
            <a:pPr algn="just">
              <a:lnSpc>
                <a:spcPct val="105000"/>
              </a:lnSpc>
              <a:spcBef>
                <a:spcPts val="100"/>
              </a:spcBef>
              <a:spcAft>
                <a:spcPts val="0"/>
              </a:spcAft>
              <a:tabLst>
                <a:tab pos="2743200" algn="ctr"/>
                <a:tab pos="5486400" algn="r"/>
              </a:tabLst>
            </a:pP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 D</a:t>
            </a:r>
            <a:r>
              <a:rPr lang="vi-VN" sz="3200" b="1" smtClean="0">
                <a:latin typeface="Times New Roman" panose="02020603050405020304" pitchFamily="18" charset="0"/>
                <a:ea typeface="Times New Roman" panose="02020603050405020304" pitchFamily="18" charset="0"/>
                <a:cs typeface="Times New Roman" panose="02020603050405020304" pitchFamily="18" charset="0"/>
              </a:rPr>
              <a:t>. </a:t>
            </a:r>
            <a:r>
              <a:rPr lang="vi-VN" sz="3200" b="1">
                <a:latin typeface="Times New Roman" panose="02020603050405020304" pitchFamily="18" charset="0"/>
                <a:ea typeface="Times New Roman" panose="02020603050405020304" pitchFamily="18" charset="0"/>
                <a:cs typeface="Times New Roman" panose="02020603050405020304" pitchFamily="18" charset="0"/>
              </a:rPr>
              <a:t>Máy làm lạnh chất tải lạnh:</a:t>
            </a:r>
            <a:endParaRPr lang="en-US" sz="3200">
              <a:latin typeface="Times New Roman" panose="02020603050405020304" pitchFamily="18" charset="0"/>
              <a:cs typeface="Times New Roman" panose="02020603050405020304" pitchFamily="18" charset="0"/>
            </a:endParaRPr>
          </a:p>
        </p:txBody>
      </p:sp>
      <p:sp>
        <p:nvSpPr>
          <p:cNvPr id="12" name="Rectangle 11"/>
          <p:cNvSpPr/>
          <p:nvPr/>
        </p:nvSpPr>
        <p:spPr>
          <a:xfrm>
            <a:off x="959732" y="2809935"/>
            <a:ext cx="10664751" cy="2862322"/>
          </a:xfrm>
          <a:prstGeom prst="rect">
            <a:avLst/>
          </a:prstGeom>
        </p:spPr>
        <p:txBody>
          <a:bodyPr wrap="square">
            <a:spAutoFit/>
          </a:bodyPr>
          <a:lstStyle/>
          <a:p>
            <a:r>
              <a:rPr lang="en-US" sz="3600" smtClean="0"/>
              <a:t>- </a:t>
            </a:r>
            <a:r>
              <a:rPr lang="vi-VN" sz="3600" smtClean="0">
                <a:latin typeface="Times New Roman" panose="02020603050405020304" pitchFamily="18" charset="0"/>
                <a:cs typeface="Times New Roman" panose="02020603050405020304" pitchFamily="18" charset="0"/>
              </a:rPr>
              <a:t>Máy </a:t>
            </a:r>
            <a:r>
              <a:rPr lang="vi-VN" sz="3600">
                <a:latin typeface="Times New Roman" panose="02020603050405020304" pitchFamily="18" charset="0"/>
                <a:cs typeface="Times New Roman" panose="02020603050405020304" pitchFamily="18" charset="0"/>
              </a:rPr>
              <a:t>làm lạnh chất tải lạnh môi chất sôi trong không gian giữa các ống, kiểu ON-OFF:</a:t>
            </a:r>
          </a:p>
          <a:p>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Dùng </a:t>
            </a:r>
            <a:r>
              <a:rPr lang="vi-VN" sz="3600">
                <a:latin typeface="Times New Roman" panose="02020603050405020304" pitchFamily="18" charset="0"/>
                <a:cs typeface="Times New Roman" panose="02020603050405020304" pitchFamily="18" charset="0"/>
              </a:rPr>
              <a:t>cho ga </a:t>
            </a:r>
            <a:r>
              <a:rPr lang="vi-VN" sz="3600" smtClean="0">
                <a:latin typeface="Times New Roman" panose="02020603050405020304" pitchFamily="18" charset="0"/>
                <a:cs typeface="Times New Roman" panose="02020603050405020304" pitchFamily="18" charset="0"/>
              </a:rPr>
              <a:t>amoniac, </a:t>
            </a:r>
            <a:r>
              <a:rPr lang="vi-VN" sz="3600">
                <a:latin typeface="Times New Roman" panose="02020603050405020304" pitchFamily="18" charset="0"/>
                <a:cs typeface="Times New Roman" panose="02020603050405020304" pitchFamily="18" charset="0"/>
              </a:rPr>
              <a:t>rơ le mức lỏng điều khiển van điện đóng ngắt lắp đặt trước van tiết lưu </a:t>
            </a:r>
            <a:r>
              <a:rPr lang="vi-VN" sz="3600" smtClean="0">
                <a:latin typeface="Times New Roman" panose="02020603050405020304" pitchFamily="18" charset="0"/>
                <a:cs typeface="Times New Roman" panose="02020603050405020304" pitchFamily="18" charset="0"/>
              </a:rPr>
              <a:t>tay. </a:t>
            </a:r>
            <a:r>
              <a:rPr lang="vi-VN" sz="3600">
                <a:latin typeface="Times New Roman" panose="02020603050405020304" pitchFamily="18" charset="0"/>
                <a:cs typeface="Times New Roman" panose="02020603050405020304" pitchFamily="18" charset="0"/>
              </a:rPr>
              <a:t>dùng rơ le nhiệt độ bố trí đầu cảm trên đường ra của chất tải lạnh</a:t>
            </a:r>
            <a:r>
              <a:rPr lang="vi-VN" sz="3600"/>
              <a:t>. </a:t>
            </a:r>
          </a:p>
        </p:txBody>
      </p:sp>
      <p:sp>
        <p:nvSpPr>
          <p:cNvPr id="13" name="Rectangle 2"/>
          <p:cNvSpPr>
            <a:spLocks noChangeArrowheads="1"/>
          </p:cNvSpPr>
          <p:nvPr/>
        </p:nvSpPr>
        <p:spPr bwMode="auto">
          <a:xfrm>
            <a:off x="994610" y="944435"/>
            <a:ext cx="11197390" cy="864685"/>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3600" b="1" smtClean="0">
                <a:solidFill>
                  <a:srgbClr val="FF0000"/>
                </a:solidFill>
                <a:latin typeface="Times New Roman" pitchFamily="18" charset="0"/>
                <a:cs typeface="Times New Roman" pitchFamily="18" charset="0"/>
              </a:rPr>
              <a:t>4</a:t>
            </a:r>
            <a:r>
              <a:rPr lang="vi-VN" altLang="en-US" sz="3600" b="1" smtClean="0">
                <a:solidFill>
                  <a:srgbClr val="FF0000"/>
                </a:solidFill>
                <a:latin typeface="Times New Roman" pitchFamily="18" charset="0"/>
                <a:cs typeface="Times New Roman" pitchFamily="18" charset="0"/>
              </a:rPr>
              <a:t>.</a:t>
            </a:r>
            <a:r>
              <a:rPr lang="en-US" altLang="en-US" sz="3600" b="1" smtClean="0">
                <a:solidFill>
                  <a:srgbClr val="FF0000"/>
                </a:solidFill>
                <a:latin typeface="Times New Roman" pitchFamily="18" charset="0"/>
                <a:cs typeface="Times New Roman" pitchFamily="18" charset="0"/>
              </a:rPr>
              <a:t>4</a:t>
            </a:r>
            <a:r>
              <a:rPr lang="vi-VN" altLang="en-US" sz="3600" b="1" smtClean="0">
                <a:solidFill>
                  <a:srgbClr val="FF0000"/>
                </a:solidFill>
                <a:latin typeface="Times New Roman" pitchFamily="18" charset="0"/>
                <a:cs typeface="Times New Roman" pitchFamily="18" charset="0"/>
              </a:rPr>
              <a:t>.Tự </a:t>
            </a:r>
            <a:r>
              <a:rPr lang="vi-VN" altLang="en-US" sz="3600" b="1">
                <a:solidFill>
                  <a:srgbClr val="FF0000"/>
                </a:solidFill>
                <a:latin typeface="Times New Roman" pitchFamily="18" charset="0"/>
                <a:cs typeface="Times New Roman" pitchFamily="18" charset="0"/>
              </a:rPr>
              <a:t>động hóa máy lạnh, buồng lạnh</a:t>
            </a:r>
            <a:endParaRPr lang="en-US" altLang="en-US" sz="36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92082520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15</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19</a:t>
            </a:fld>
            <a:endParaRPr lang="en-US" sz="1400" b="1" dirty="0">
              <a:solidFill>
                <a:srgbClr val="FF0000"/>
              </a:solidFill>
            </a:endParaRPr>
          </a:p>
        </p:txBody>
      </p:sp>
      <p:sp>
        <p:nvSpPr>
          <p:cNvPr id="8" name="Rectangle 2"/>
          <p:cNvSpPr>
            <a:spLocks noChangeArrowheads="1"/>
          </p:cNvSpPr>
          <p:nvPr/>
        </p:nvSpPr>
        <p:spPr bwMode="auto">
          <a:xfrm>
            <a:off x="994610" y="36796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959732" y="1751971"/>
            <a:ext cx="11267145" cy="609398"/>
          </a:xfrm>
          <a:prstGeom prst="rect">
            <a:avLst/>
          </a:prstGeom>
          <a:solidFill>
            <a:schemeClr val="accent2"/>
          </a:solidFill>
        </p:spPr>
        <p:txBody>
          <a:bodyPr wrap="square">
            <a:spAutoFit/>
          </a:bodyPr>
          <a:lstStyle/>
          <a:p>
            <a:pPr algn="just">
              <a:lnSpc>
                <a:spcPct val="105000"/>
              </a:lnSpc>
              <a:spcBef>
                <a:spcPts val="100"/>
              </a:spcBef>
              <a:spcAft>
                <a:spcPts val="0"/>
              </a:spcAft>
              <a:tabLst>
                <a:tab pos="2743200" algn="ctr"/>
                <a:tab pos="5486400" algn="r"/>
              </a:tabLst>
            </a:pP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 D</a:t>
            </a:r>
            <a:r>
              <a:rPr lang="vi-VN" sz="3200" b="1" smtClean="0">
                <a:latin typeface="Times New Roman" panose="02020603050405020304" pitchFamily="18" charset="0"/>
                <a:ea typeface="Times New Roman" panose="02020603050405020304" pitchFamily="18" charset="0"/>
                <a:cs typeface="Times New Roman" panose="02020603050405020304" pitchFamily="18" charset="0"/>
              </a:rPr>
              <a:t>. </a:t>
            </a:r>
            <a:r>
              <a:rPr lang="vi-VN" sz="3200" b="1">
                <a:latin typeface="Times New Roman" panose="02020603050405020304" pitchFamily="18" charset="0"/>
                <a:ea typeface="Times New Roman" panose="02020603050405020304" pitchFamily="18" charset="0"/>
                <a:cs typeface="Times New Roman" panose="02020603050405020304" pitchFamily="18" charset="0"/>
              </a:rPr>
              <a:t>Máy làm lạnh chất tải lạnh:</a:t>
            </a:r>
            <a:endParaRPr lang="en-US" sz="3200">
              <a:latin typeface="Times New Roman" panose="02020603050405020304" pitchFamily="18" charset="0"/>
              <a:cs typeface="Times New Roman" panose="02020603050405020304" pitchFamily="18" charset="0"/>
            </a:endParaRPr>
          </a:p>
        </p:txBody>
      </p:sp>
      <p:sp>
        <p:nvSpPr>
          <p:cNvPr id="12" name="Rectangle 11"/>
          <p:cNvSpPr/>
          <p:nvPr/>
        </p:nvSpPr>
        <p:spPr>
          <a:xfrm>
            <a:off x="959732" y="2809935"/>
            <a:ext cx="10664751" cy="2862322"/>
          </a:xfrm>
          <a:prstGeom prst="rect">
            <a:avLst/>
          </a:prstGeom>
        </p:spPr>
        <p:txBody>
          <a:bodyPr wrap="square">
            <a:spAutoFit/>
          </a:bodyPr>
          <a:lstStyle/>
          <a:p>
            <a:r>
              <a:rPr lang="en-US" sz="3600" smtClean="0"/>
              <a:t>- </a:t>
            </a:r>
            <a:r>
              <a:rPr lang="vi-VN" sz="3600" smtClean="0">
                <a:latin typeface="Times New Roman" panose="02020603050405020304" pitchFamily="18" charset="0"/>
                <a:cs typeface="Times New Roman" panose="02020603050405020304" pitchFamily="18" charset="0"/>
              </a:rPr>
              <a:t>Máy </a:t>
            </a:r>
            <a:r>
              <a:rPr lang="vi-VN" sz="3600">
                <a:latin typeface="Times New Roman" panose="02020603050405020304" pitchFamily="18" charset="0"/>
                <a:cs typeface="Times New Roman" panose="02020603050405020304" pitchFamily="18" charset="0"/>
              </a:rPr>
              <a:t>làm lạnh chất tải lạnh môi chất sôi trong không gian giữa các ống, kiểu ON-OFF:</a:t>
            </a:r>
          </a:p>
          <a:p>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Dùng </a:t>
            </a:r>
            <a:r>
              <a:rPr lang="vi-VN" sz="3600">
                <a:latin typeface="Times New Roman" panose="02020603050405020304" pitchFamily="18" charset="0"/>
                <a:cs typeface="Times New Roman" panose="02020603050405020304" pitchFamily="18" charset="0"/>
              </a:rPr>
              <a:t>cho ga </a:t>
            </a:r>
            <a:r>
              <a:rPr lang="vi-VN" sz="3600" smtClean="0">
                <a:latin typeface="Times New Roman" panose="02020603050405020304" pitchFamily="18" charset="0"/>
                <a:cs typeface="Times New Roman" panose="02020603050405020304" pitchFamily="18" charset="0"/>
              </a:rPr>
              <a:t>amoniac, </a:t>
            </a:r>
            <a:r>
              <a:rPr lang="vi-VN" sz="3600">
                <a:latin typeface="Times New Roman" panose="02020603050405020304" pitchFamily="18" charset="0"/>
                <a:cs typeface="Times New Roman" panose="02020603050405020304" pitchFamily="18" charset="0"/>
              </a:rPr>
              <a:t>rơ le mức lỏng điều khiển van điện đóng ngắt lắp đặt trước van tiết lưu </a:t>
            </a:r>
            <a:r>
              <a:rPr lang="vi-VN" sz="3600" smtClean="0">
                <a:latin typeface="Times New Roman" panose="02020603050405020304" pitchFamily="18" charset="0"/>
                <a:cs typeface="Times New Roman" panose="02020603050405020304" pitchFamily="18" charset="0"/>
              </a:rPr>
              <a:t>tay. </a:t>
            </a:r>
            <a:r>
              <a:rPr lang="vi-VN" sz="3600">
                <a:latin typeface="Times New Roman" panose="02020603050405020304" pitchFamily="18" charset="0"/>
                <a:cs typeface="Times New Roman" panose="02020603050405020304" pitchFamily="18" charset="0"/>
              </a:rPr>
              <a:t>dùng rơ le nhiệt độ bố trí đầu cảm trên đường ra của chất tải lạnh</a:t>
            </a:r>
            <a:r>
              <a:rPr lang="vi-VN" sz="3600"/>
              <a:t>. </a:t>
            </a:r>
          </a:p>
        </p:txBody>
      </p:sp>
      <p:sp>
        <p:nvSpPr>
          <p:cNvPr id="13" name="Rectangle 2"/>
          <p:cNvSpPr>
            <a:spLocks noChangeArrowheads="1"/>
          </p:cNvSpPr>
          <p:nvPr/>
        </p:nvSpPr>
        <p:spPr bwMode="auto">
          <a:xfrm>
            <a:off x="994610" y="944435"/>
            <a:ext cx="11197390" cy="864685"/>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3600" b="1" smtClean="0">
                <a:solidFill>
                  <a:srgbClr val="FF0000"/>
                </a:solidFill>
                <a:latin typeface="Times New Roman" pitchFamily="18" charset="0"/>
                <a:cs typeface="Times New Roman" pitchFamily="18" charset="0"/>
              </a:rPr>
              <a:t>4</a:t>
            </a:r>
            <a:r>
              <a:rPr lang="vi-VN" altLang="en-US" sz="3600" b="1" smtClean="0">
                <a:solidFill>
                  <a:srgbClr val="FF0000"/>
                </a:solidFill>
                <a:latin typeface="Times New Roman" pitchFamily="18" charset="0"/>
                <a:cs typeface="Times New Roman" pitchFamily="18" charset="0"/>
              </a:rPr>
              <a:t>.</a:t>
            </a:r>
            <a:r>
              <a:rPr lang="en-US" altLang="en-US" sz="3600" b="1" smtClean="0">
                <a:solidFill>
                  <a:srgbClr val="FF0000"/>
                </a:solidFill>
                <a:latin typeface="Times New Roman" pitchFamily="18" charset="0"/>
                <a:cs typeface="Times New Roman" pitchFamily="18" charset="0"/>
              </a:rPr>
              <a:t>4</a:t>
            </a:r>
            <a:r>
              <a:rPr lang="vi-VN" altLang="en-US" sz="3600" b="1" smtClean="0">
                <a:solidFill>
                  <a:srgbClr val="FF0000"/>
                </a:solidFill>
                <a:latin typeface="Times New Roman" pitchFamily="18" charset="0"/>
                <a:cs typeface="Times New Roman" pitchFamily="18" charset="0"/>
              </a:rPr>
              <a:t>.Tự </a:t>
            </a:r>
            <a:r>
              <a:rPr lang="vi-VN" altLang="en-US" sz="3600" b="1">
                <a:solidFill>
                  <a:srgbClr val="FF0000"/>
                </a:solidFill>
                <a:latin typeface="Times New Roman" pitchFamily="18" charset="0"/>
                <a:cs typeface="Times New Roman" pitchFamily="18" charset="0"/>
              </a:rPr>
              <a:t>động hóa máy lạnh, buồng lạnh</a:t>
            </a:r>
            <a:endParaRPr lang="en-US" altLang="en-US" sz="36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4599633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15</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20</a:t>
            </a:fld>
            <a:endParaRPr lang="en-US" sz="1400" b="1" dirty="0">
              <a:solidFill>
                <a:srgbClr val="FF0000"/>
              </a:solidFill>
            </a:endParaRPr>
          </a:p>
        </p:txBody>
      </p:sp>
      <p:sp>
        <p:nvSpPr>
          <p:cNvPr id="8" name="Rectangle 2"/>
          <p:cNvSpPr>
            <a:spLocks noChangeArrowheads="1"/>
          </p:cNvSpPr>
          <p:nvPr/>
        </p:nvSpPr>
        <p:spPr bwMode="auto">
          <a:xfrm>
            <a:off x="994610" y="36796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959732" y="2543267"/>
            <a:ext cx="9327268" cy="1126462"/>
          </a:xfrm>
          <a:prstGeom prst="rect">
            <a:avLst/>
          </a:prstGeom>
          <a:solidFill>
            <a:schemeClr val="accent2"/>
          </a:solidFill>
        </p:spPr>
        <p:txBody>
          <a:bodyPr wrap="square">
            <a:spAutoFit/>
          </a:bodyPr>
          <a:lstStyle/>
          <a:p>
            <a:pPr algn="just">
              <a:lnSpc>
                <a:spcPct val="105000"/>
              </a:lnSpc>
              <a:spcBef>
                <a:spcPts val="100"/>
              </a:spcBef>
              <a:spcAft>
                <a:spcPts val="0"/>
              </a:spcAft>
              <a:tabLst>
                <a:tab pos="2743200" algn="ctr"/>
                <a:tab pos="5486400" algn="r"/>
              </a:tabLst>
            </a:pPr>
            <a:r>
              <a:rPr lang="pt-BR" sz="3200" b="1" smtClean="0">
                <a:latin typeface="Times New Roman" panose="02020603050405020304" pitchFamily="18" charset="0"/>
                <a:cs typeface="Times New Roman" panose="02020603050405020304" pitchFamily="18" charset="0"/>
              </a:rPr>
              <a:t>1/CÓ BAO NHIÊU PHƯƠNG PHÁP CẤP LỎNG CHO TBBH ?</a:t>
            </a:r>
            <a:endParaRPr lang="en-US" sz="3200">
              <a:latin typeface="Times New Roman" panose="02020603050405020304" pitchFamily="18" charset="0"/>
              <a:cs typeface="Times New Roman" panose="02020603050405020304" pitchFamily="18" charset="0"/>
            </a:endParaRPr>
          </a:p>
        </p:txBody>
      </p:sp>
      <p:sp>
        <p:nvSpPr>
          <p:cNvPr id="13" name="Rectangle 2"/>
          <p:cNvSpPr>
            <a:spLocks noChangeArrowheads="1"/>
          </p:cNvSpPr>
          <p:nvPr/>
        </p:nvSpPr>
        <p:spPr bwMode="auto">
          <a:xfrm>
            <a:off x="994610" y="944435"/>
            <a:ext cx="11197390" cy="864685"/>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3600" b="1" smtClean="0">
                <a:solidFill>
                  <a:srgbClr val="FF0000"/>
                </a:solidFill>
                <a:latin typeface="Times New Roman" pitchFamily="18" charset="0"/>
                <a:cs typeface="Times New Roman" pitchFamily="18" charset="0"/>
              </a:rPr>
              <a:t>THẢO LUẬN</a:t>
            </a:r>
            <a:endParaRPr lang="en-US" altLang="en-US" sz="3600" b="1" dirty="0">
              <a:solidFill>
                <a:srgbClr val="FF0000"/>
              </a:solidFill>
              <a:latin typeface="Times New Roman" pitchFamily="18" charset="0"/>
              <a:cs typeface="Times New Roman" pitchFamily="18" charset="0"/>
            </a:endParaRPr>
          </a:p>
        </p:txBody>
      </p:sp>
      <p:sp>
        <p:nvSpPr>
          <p:cNvPr id="9" name="Rectangle 8"/>
          <p:cNvSpPr/>
          <p:nvPr/>
        </p:nvSpPr>
        <p:spPr>
          <a:xfrm>
            <a:off x="959732" y="4059937"/>
            <a:ext cx="9327268" cy="1126462"/>
          </a:xfrm>
          <a:prstGeom prst="rect">
            <a:avLst/>
          </a:prstGeom>
          <a:solidFill>
            <a:schemeClr val="accent2"/>
          </a:solidFill>
        </p:spPr>
        <p:txBody>
          <a:bodyPr wrap="square">
            <a:spAutoFit/>
          </a:bodyPr>
          <a:lstStyle/>
          <a:p>
            <a:pPr algn="just">
              <a:lnSpc>
                <a:spcPct val="105000"/>
              </a:lnSpc>
              <a:spcBef>
                <a:spcPts val="100"/>
              </a:spcBef>
              <a:spcAft>
                <a:spcPts val="0"/>
              </a:spcAft>
              <a:tabLst>
                <a:tab pos="2743200" algn="ctr"/>
                <a:tab pos="5486400" algn="r"/>
              </a:tabLst>
            </a:pPr>
            <a:r>
              <a:rPr lang="pt-BR" sz="3200" b="1" smtClean="0">
                <a:latin typeface="Times New Roman" panose="02020603050405020304" pitchFamily="18" charset="0"/>
                <a:cs typeface="Times New Roman" panose="02020603050405020304" pitchFamily="18" charset="0"/>
              </a:rPr>
              <a:t>2/CÓ BAO NHIÊU PHƯƠNG PHÁP </a:t>
            </a:r>
            <a:r>
              <a:rPr lang="pt-BR" sz="3200" b="1" smtClean="0">
                <a:solidFill>
                  <a:srgbClr val="FF0000"/>
                </a:solidFill>
                <a:latin typeface="Times New Roman" panose="02020603050405020304" pitchFamily="18" charset="0"/>
                <a:cs typeface="Times New Roman" panose="02020603050405020304" pitchFamily="18" charset="0"/>
              </a:rPr>
              <a:t>BẢO VỆ </a:t>
            </a:r>
            <a:r>
              <a:rPr lang="pt-BR" sz="3200" b="1" smtClean="0">
                <a:latin typeface="Times New Roman" panose="02020603050405020304" pitchFamily="18" charset="0"/>
                <a:cs typeface="Times New Roman" panose="02020603050405020304" pitchFamily="18" charset="0"/>
              </a:rPr>
              <a:t>CẤP LỎNG CHO TBBH ?</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93619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2"/>
          <p:cNvSpPr>
            <a:spLocks noGrp="1"/>
          </p:cNvSpPr>
          <p:nvPr>
            <p:ph idx="1"/>
          </p:nvPr>
        </p:nvSpPr>
        <p:spPr>
          <a:xfrm>
            <a:off x="1463040" y="993139"/>
            <a:ext cx="9756340" cy="4267835"/>
          </a:xfrm>
        </p:spPr>
        <p:txBody>
          <a:bodyPr>
            <a:normAutofit/>
          </a:bodyPr>
          <a:lstStyle/>
          <a:p>
            <a:pPr algn="ctr" eaLnBrk="1" hangingPunct="1">
              <a:buFont typeface="Wingdings" panose="05000000000000000000" pitchFamily="2" charset="2"/>
              <a:buNone/>
              <a:defRPr/>
            </a:pPr>
            <a:r>
              <a:rPr lang="pt-BR" altLang="en-US" b="1" smtClean="0"/>
              <a:t>    </a:t>
            </a:r>
            <a:r>
              <a:rPr lang="pt-BR" altLang="en-US" sz="4800" b="1" smtClean="0"/>
              <a:t>ôn tập </a:t>
            </a:r>
            <a:r>
              <a:rPr lang="pt-BR" altLang="en-US" sz="4800" b="1" smtClean="0">
                <a:solidFill>
                  <a:srgbClr val="FF0000"/>
                </a:solidFill>
              </a:rPr>
              <a:t>Chuẩn </a:t>
            </a:r>
            <a:r>
              <a:rPr lang="pt-BR" altLang="en-US" sz="4800" b="1" dirty="0">
                <a:solidFill>
                  <a:srgbClr val="FF0000"/>
                </a:solidFill>
              </a:rPr>
              <a:t>bị </a:t>
            </a:r>
            <a:r>
              <a:rPr lang="pt-BR" altLang="en-US" sz="4800" b="1">
                <a:solidFill>
                  <a:srgbClr val="FF0000"/>
                </a:solidFill>
              </a:rPr>
              <a:t>bài </a:t>
            </a:r>
            <a:r>
              <a:rPr lang="pt-BR" altLang="en-US" sz="4800" b="1" smtClean="0">
                <a:solidFill>
                  <a:srgbClr val="FF0000"/>
                </a:solidFill>
              </a:rPr>
              <a:t>cho kiểm tra cuối học phần</a:t>
            </a:r>
            <a:endParaRPr lang="pt-BR" altLang="en-US" sz="4800" b="1" dirty="0">
              <a:solidFill>
                <a:srgbClr val="FF0000"/>
              </a:solidFill>
            </a:endParaRPr>
          </a:p>
          <a:p>
            <a:pPr algn="ctr">
              <a:lnSpc>
                <a:spcPct val="170000"/>
              </a:lnSpc>
            </a:pPr>
            <a:r>
              <a:rPr lang="en-US" sz="3600" b="1" smtClean="0">
                <a:solidFill>
                  <a:srgbClr val="FFFF00"/>
                </a:solidFill>
                <a:effectLst/>
              </a:rPr>
              <a:t>Nội dung THI</a:t>
            </a:r>
          </a:p>
          <a:p>
            <a:pPr algn="ctr">
              <a:lnSpc>
                <a:spcPct val="170000"/>
              </a:lnSpc>
            </a:pPr>
            <a:r>
              <a:rPr lang="en-US" altLang="en-US" sz="3600" b="1" smtClean="0">
                <a:solidFill>
                  <a:srgbClr val="FFFF00"/>
                </a:solidFill>
                <a:effectLst/>
              </a:rPr>
              <a:t>Trắc nghiệm </a:t>
            </a:r>
            <a:endParaRPr lang="en-US" altLang="en-US" sz="2200" dirty="0">
              <a:solidFill>
                <a:srgbClr val="00B050"/>
              </a:solidFill>
            </a:endParaRPr>
          </a:p>
        </p:txBody>
      </p:sp>
      <p:sp>
        <p:nvSpPr>
          <p:cNvPr id="39939"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200">
                <a:solidFill>
                  <a:schemeClr val="tx1"/>
                </a:solidFill>
                <a:latin typeface="Century Gothic" pitchFamily="34" charset="0"/>
              </a:defRPr>
            </a:lvl1pPr>
            <a:lvl2pPr marL="742950" indent="-285750">
              <a:lnSpc>
                <a:spcPct val="90000"/>
              </a:lnSpc>
              <a:spcBef>
                <a:spcPts val="500"/>
              </a:spcBef>
              <a:buFont typeface="Arial" panose="020B0604020202020204" pitchFamily="34" charset="0"/>
              <a:buChar char="•"/>
              <a:defRPr sz="2000">
                <a:solidFill>
                  <a:schemeClr val="tx1"/>
                </a:solidFill>
                <a:latin typeface="Century Gothic" pitchFamily="34" charset="0"/>
              </a:defRPr>
            </a:lvl2pPr>
            <a:lvl3pPr marL="1143000" indent="-228600">
              <a:lnSpc>
                <a:spcPct val="90000"/>
              </a:lnSpc>
              <a:spcBef>
                <a:spcPts val="500"/>
              </a:spcBef>
              <a:buFont typeface="Arial" panose="020B0604020202020204" pitchFamily="34" charset="0"/>
              <a:buChar char="•"/>
              <a:defRPr sz="2400">
                <a:solidFill>
                  <a:schemeClr val="tx1"/>
                </a:solidFill>
                <a:latin typeface="Century Gothic" pitchFamily="34" charset="0"/>
              </a:defRPr>
            </a:lvl3pPr>
            <a:lvl4pPr marL="1600200" indent="-228600">
              <a:lnSpc>
                <a:spcPct val="90000"/>
              </a:lnSpc>
              <a:spcBef>
                <a:spcPts val="500"/>
              </a:spcBef>
              <a:buFont typeface="Arial" panose="020B0604020202020204" pitchFamily="34" charset="0"/>
              <a:buChar char="•"/>
              <a:defRPr sz="1600">
                <a:solidFill>
                  <a:schemeClr val="tx1"/>
                </a:solidFill>
                <a:latin typeface="Century Gothic" pitchFamily="34" charset="0"/>
              </a:defRPr>
            </a:lvl4pPr>
            <a:lvl5pPr marL="2057400" indent="-228600">
              <a:lnSpc>
                <a:spcPct val="90000"/>
              </a:lnSpc>
              <a:spcBef>
                <a:spcPts val="500"/>
              </a:spcBef>
              <a:buFont typeface="Arial" panose="020B0604020202020204" pitchFamily="34" charset="0"/>
              <a:buChar char="•"/>
              <a:defRPr sz="1600">
                <a:solidFill>
                  <a:schemeClr val="tx1"/>
                </a:solidFill>
                <a:latin typeface="Century Gothic"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9pPr>
          </a:lstStyle>
          <a:p>
            <a:pPr>
              <a:lnSpc>
                <a:spcPct val="100000"/>
              </a:lnSpc>
              <a:spcBef>
                <a:spcPct val="0"/>
              </a:spcBef>
              <a:buFontTx/>
              <a:buNone/>
            </a:pPr>
            <a:fld id="{2B1E11ED-EF70-4267-A29B-1ED6E520754E}" type="slidenum">
              <a:rPr lang="en-US" altLang="en-US" sz="2000">
                <a:solidFill>
                  <a:srgbClr val="FFFF00"/>
                </a:solidFill>
                <a:latin typeface="Arial" panose="020B0604020202020204" pitchFamily="34" charset="0"/>
              </a:rPr>
              <a:pPr>
                <a:lnSpc>
                  <a:spcPct val="100000"/>
                </a:lnSpc>
                <a:spcBef>
                  <a:spcPct val="0"/>
                </a:spcBef>
                <a:buFontTx/>
                <a:buNone/>
              </a:pPr>
              <a:t>21</a:t>
            </a:fld>
            <a:endParaRPr lang="en-US" altLang="en-US" sz="2000">
              <a:solidFill>
                <a:srgbClr val="FFFF00"/>
              </a:solidFill>
              <a:latin typeface="Arial" panose="020B0604020202020204" pitchFamily="34" charset="0"/>
            </a:endParaRPr>
          </a:p>
        </p:txBody>
      </p:sp>
      <p:sp>
        <p:nvSpPr>
          <p:cNvPr id="2" name="Footer Placeholder 1"/>
          <p:cNvSpPr>
            <a:spLocks noGrp="1"/>
          </p:cNvSpPr>
          <p:nvPr>
            <p:ph type="ftr" sz="quarter" idx="11"/>
          </p:nvPr>
        </p:nvSpPr>
        <p:spPr>
          <a:xfrm>
            <a:off x="1141411" y="5883275"/>
            <a:ext cx="9599159" cy="365125"/>
          </a:xfrm>
        </p:spPr>
        <p:txBody>
          <a:bodyPr/>
          <a:lstStyle/>
          <a:p>
            <a:r>
              <a:rPr lang="en-US" smtClean="0"/>
              <a:t>TỰ ĐỘNG HÓA HTL                                                                                                               TUẦN 11</a:t>
            </a:r>
            <a:endParaRPr lang="en-US" dirty="0"/>
          </a:p>
        </p:txBody>
      </p:sp>
    </p:spTree>
    <p:extLst>
      <p:ext uri="{BB962C8B-B14F-4D97-AF65-F5344CB8AC3E}">
        <p14:creationId xmlns:p14="http://schemas.microsoft.com/office/powerpoint/2010/main" val="2757813202"/>
      </p:ext>
    </p:extLst>
  </p:cSld>
  <p:clrMapOvr>
    <a:masterClrMapping/>
  </p:clrMapOvr>
  <p:transition spd="slow"/>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xmlns="" name="Circuit" id="{0AC2F7E7-15F5-431C-B2A2-456FE929F56C}" vid="{0911B802-464C-4241-8DD9-B60FF88E379F}"/>
    </a:ext>
  </a:extLst>
</a:theme>
</file>

<file path=ppt/theme/theme2.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xmlns="" name="Mesh" id="{789EC3FE-34FD-429C-9918-760025E6C145}" vid="{B8BE45C0-8141-4D58-8C71-A009BC26FBBB}"/>
    </a:ext>
  </a:extLst>
</a:theme>
</file>

<file path=ppt/theme/theme3.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1579</TotalTime>
  <Words>1800</Words>
  <Application>Microsoft Office PowerPoint</Application>
  <PresentationFormat>Custom</PresentationFormat>
  <Paragraphs>224</Paragraphs>
  <Slides>21</Slides>
  <Notes>20</Notes>
  <HiddenSlides>0</HiddenSlides>
  <MMClips>0</MMClips>
  <ScaleCrop>false</ScaleCrop>
  <HeadingPairs>
    <vt:vector size="4" baseType="variant">
      <vt:variant>
        <vt:lpstr>Theme</vt:lpstr>
      </vt:variant>
      <vt:variant>
        <vt:i4>3</vt:i4>
      </vt:variant>
      <vt:variant>
        <vt:lpstr>Slide Titles</vt:lpstr>
      </vt:variant>
      <vt:variant>
        <vt:i4>21</vt:i4>
      </vt:variant>
    </vt:vector>
  </HeadingPairs>
  <TitlesOfParts>
    <vt:vector size="24" baseType="lpstr">
      <vt:lpstr>Circuit</vt:lpstr>
      <vt:lpstr>Mesh</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Thuy</dc:creator>
  <cp:lastModifiedBy>Admin</cp:lastModifiedBy>
  <cp:revision>95</cp:revision>
  <dcterms:created xsi:type="dcterms:W3CDTF">2020-06-18T12:47:05Z</dcterms:created>
  <dcterms:modified xsi:type="dcterms:W3CDTF">2020-08-20T11:44:10Z</dcterms:modified>
</cp:coreProperties>
</file>